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Tlab 돋움 레귤러" panose="02060500000000000000" pitchFamily="18" charset="-127"/>
      <p:regular r:id="rId39"/>
    </p:embeddedFont>
    <p:embeddedFont>
      <p:font typeface="Tlab 돋움 레귤러 Bold" panose="02060800000000000000" pitchFamily="18" charset="-127"/>
      <p:regular r:id="rId40"/>
      <p:bold r:id="rId41"/>
    </p:embeddedFont>
    <p:embeddedFont>
      <p:font typeface="Cabin" pitchFamily="2" charset="0"/>
      <p:regular r:id="rId42"/>
    </p:embeddedFont>
    <p:embeddedFont>
      <p:font typeface="Cabin Bold" pitchFamily="2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4611" autoAdjust="0"/>
  </p:normalViewPr>
  <p:slideViewPr>
    <p:cSldViewPr>
      <p:cViewPr varScale="1">
        <p:scale>
          <a:sx n="60" d="100"/>
          <a:sy n="60" d="100"/>
        </p:scale>
        <p:origin x="216" y="5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1001" y="2140154"/>
            <a:ext cx="2362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29786" y="2748639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62841" y="3899214"/>
            <a:ext cx="15845863" cy="230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 b="1" spc="-392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Linux Kernel Netfilter</a:t>
            </a:r>
          </a:p>
          <a:p>
            <a:pPr algn="ctr">
              <a:lnSpc>
                <a:spcPts val="9040"/>
              </a:lnSpc>
            </a:pPr>
            <a:r>
              <a:rPr lang="en-US" sz="8000" b="1" spc="-392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Code Analysis and Improvement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58503" y="8756019"/>
            <a:ext cx="665453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spc="-79" dirty="0">
                <a:solidFill>
                  <a:srgbClr val="424242"/>
                </a:solidFill>
                <a:latin typeface="Cabin"/>
                <a:ea typeface="Cabin"/>
                <a:cs typeface="Cabin"/>
                <a:sym typeface="Cabin"/>
              </a:rPr>
              <a:t>Team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87559" y="6533011"/>
            <a:ext cx="9912882" cy="195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Performance Optimization by Resolving Connection Tracking Lock Contention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925061" y="2400330"/>
            <a:ext cx="6849719" cy="7486032"/>
          </a:xfrm>
          <a:custGeom>
            <a:avLst/>
            <a:gdLst/>
            <a:ahLst/>
            <a:cxnLst/>
            <a:rect l="l" t="t" r="r" b="b"/>
            <a:pathLst>
              <a:path w="6849719" h="7486032">
                <a:moveTo>
                  <a:pt x="0" y="0"/>
                </a:moveTo>
                <a:lnTo>
                  <a:pt x="6849719" y="0"/>
                </a:lnTo>
                <a:lnTo>
                  <a:pt x="6849719" y="7486032"/>
                </a:lnTo>
                <a:lnTo>
                  <a:pt x="0" y="7486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925061" y="1076128"/>
            <a:ext cx="1533423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Connection Tracking Overview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04030" y="3669673"/>
            <a:ext cx="5511330" cy="1779314"/>
            <a:chOff x="0" y="0"/>
            <a:chExt cx="1058596" cy="3417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8596" cy="341764"/>
            </a:xfrm>
            <a:custGeom>
              <a:avLst/>
              <a:gdLst/>
              <a:ahLst/>
              <a:cxnLst/>
              <a:rect l="l" t="t" r="r" b="b"/>
              <a:pathLst>
                <a:path w="1058596" h="341764">
                  <a:moveTo>
                    <a:pt x="0" y="0"/>
                  </a:moveTo>
                  <a:lnTo>
                    <a:pt x="1058596" y="0"/>
                  </a:lnTo>
                  <a:lnTo>
                    <a:pt x="1058596" y="341764"/>
                  </a:lnTo>
                  <a:lnTo>
                    <a:pt x="0" y="3417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58596" cy="379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61197" y="2678739"/>
            <a:ext cx="531891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</a:pPr>
            <a:r>
              <a:rPr lang="en-US" sz="2400" b="1" spc="-24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Duplicate/Exception Handling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592180" y="2576578"/>
            <a:ext cx="680421" cy="68042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990545" y="3351203"/>
            <a:ext cx="7716935" cy="102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8" lvl="1" indent="-226699" algn="l">
              <a:lnSpc>
                <a:spcPts val="273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-21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Checks if a connection object is already attached to the packet (skb) using nf_ct_get (e.g., loopback). If present, it passes immediately.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504030" y="5448986"/>
            <a:ext cx="6476949" cy="1664759"/>
            <a:chOff x="0" y="0"/>
            <a:chExt cx="1244069" cy="3197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44069" cy="319761"/>
            </a:xfrm>
            <a:custGeom>
              <a:avLst/>
              <a:gdLst/>
              <a:ahLst/>
              <a:cxnLst/>
              <a:rect l="l" t="t" r="r" b="b"/>
              <a:pathLst>
                <a:path w="1244069" h="319761">
                  <a:moveTo>
                    <a:pt x="0" y="0"/>
                  </a:moveTo>
                  <a:lnTo>
                    <a:pt x="1244069" y="0"/>
                  </a:lnTo>
                  <a:lnTo>
                    <a:pt x="1244069" y="319761"/>
                  </a:lnTo>
                  <a:lnTo>
                    <a:pt x="0" y="319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2FF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44069" cy="357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561197" y="4705658"/>
            <a:ext cx="531891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</a:pPr>
            <a:r>
              <a:rPr lang="en-US" sz="2400" b="1" spc="-24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L4 Protocol Parsing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592180" y="4619933"/>
            <a:ext cx="659263" cy="65926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990545" y="5206673"/>
            <a:ext cx="7716935" cy="102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8" lvl="1" indent="-226699" algn="l">
              <a:lnSpc>
                <a:spcPts val="273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-21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Extracts the Layer 4 protocol number (protonum, e.g., TCP, UDP) and data offset (dataoff) from the packet header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504030" y="7113745"/>
            <a:ext cx="5858352" cy="1870958"/>
            <a:chOff x="0" y="0"/>
            <a:chExt cx="1125251" cy="3593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25251" cy="359367"/>
            </a:xfrm>
            <a:custGeom>
              <a:avLst/>
              <a:gdLst/>
              <a:ahLst/>
              <a:cxnLst/>
              <a:rect l="l" t="t" r="r" b="b"/>
              <a:pathLst>
                <a:path w="1125251" h="359367">
                  <a:moveTo>
                    <a:pt x="0" y="0"/>
                  </a:moveTo>
                  <a:lnTo>
                    <a:pt x="1125251" y="0"/>
                  </a:lnTo>
                  <a:lnTo>
                    <a:pt x="1125251" y="359367"/>
                  </a:lnTo>
                  <a:lnTo>
                    <a:pt x="0" y="3593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25251" cy="39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561197" y="6424241"/>
            <a:ext cx="531891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</a:pPr>
            <a:r>
              <a:rPr lang="en-US" sz="2400" b="1" spc="-24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ICMP separate processing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592180" y="6338516"/>
            <a:ext cx="659263" cy="65926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990545" y="7093169"/>
            <a:ext cx="7716935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8" lvl="1" indent="-226699" algn="l">
              <a:lnSpc>
                <a:spcPts val="273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-21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Since ICMP packets are control messages, they are handled by a separate function (handle_icmp) (e.g., checking if an error message is related to an existing connection).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925061" y="8984703"/>
            <a:ext cx="6270750" cy="839962"/>
            <a:chOff x="0" y="0"/>
            <a:chExt cx="1204463" cy="1613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04463" cy="161337"/>
            </a:xfrm>
            <a:custGeom>
              <a:avLst/>
              <a:gdLst/>
              <a:ahLst/>
              <a:cxnLst/>
              <a:rect l="l" t="t" r="r" b="b"/>
              <a:pathLst>
                <a:path w="1204463" h="161337">
                  <a:moveTo>
                    <a:pt x="0" y="0"/>
                  </a:moveTo>
                  <a:lnTo>
                    <a:pt x="1204463" y="0"/>
                  </a:lnTo>
                  <a:lnTo>
                    <a:pt x="1204463" y="161337"/>
                  </a:lnTo>
                  <a:lnTo>
                    <a:pt x="0" y="16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59A1E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204463" cy="199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561197" y="8619073"/>
            <a:ext cx="531891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</a:pPr>
            <a:r>
              <a:rPr lang="en-US" sz="2400" b="1" spc="-24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Connection Identification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592180" y="8533348"/>
            <a:ext cx="659263" cy="65926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4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990545" y="9081988"/>
            <a:ext cx="7716935" cy="102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8" lvl="1" indent="-226699" algn="l">
              <a:lnSpc>
                <a:spcPts val="273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-21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Calls resolve_normal_ct to generate a 5-Tuple and determines whether it is an existing connection by searching (Lookup) the hash table or creating a new one.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3078484" y="9087802"/>
            <a:ext cx="3243140" cy="427564"/>
            <a:chOff x="0" y="0"/>
            <a:chExt cx="622931" cy="8212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22931" cy="82125"/>
            </a:xfrm>
            <a:custGeom>
              <a:avLst/>
              <a:gdLst/>
              <a:ahLst/>
              <a:cxnLst/>
              <a:rect l="l" t="t" r="r" b="b"/>
              <a:pathLst>
                <a:path w="622931" h="82125">
                  <a:moveTo>
                    <a:pt x="0" y="0"/>
                  </a:moveTo>
                  <a:lnTo>
                    <a:pt x="622931" y="0"/>
                  </a:lnTo>
                  <a:lnTo>
                    <a:pt x="622931" y="82125"/>
                  </a:lnTo>
                  <a:lnTo>
                    <a:pt x="0" y="82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622931" cy="12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25051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09816" y="8122571"/>
            <a:ext cx="2650855" cy="574676"/>
            <a:chOff x="0" y="0"/>
            <a:chExt cx="698168" cy="1513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168" cy="151355"/>
            </a:xfrm>
            <a:custGeom>
              <a:avLst/>
              <a:gdLst/>
              <a:ahLst/>
              <a:cxnLst/>
              <a:rect l="l" t="t" r="r" b="b"/>
              <a:pathLst>
                <a:path w="698168" h="151355">
                  <a:moveTo>
                    <a:pt x="75677" y="0"/>
                  </a:moveTo>
                  <a:lnTo>
                    <a:pt x="622490" y="0"/>
                  </a:lnTo>
                  <a:cubicBezTo>
                    <a:pt x="664286" y="0"/>
                    <a:pt x="698168" y="33882"/>
                    <a:pt x="698168" y="75677"/>
                  </a:cubicBezTo>
                  <a:lnTo>
                    <a:pt x="698168" y="75677"/>
                  </a:lnTo>
                  <a:cubicBezTo>
                    <a:pt x="698168" y="117473"/>
                    <a:pt x="664286" y="151355"/>
                    <a:pt x="622490" y="151355"/>
                  </a:cubicBezTo>
                  <a:lnTo>
                    <a:pt x="75677" y="151355"/>
                  </a:lnTo>
                  <a:cubicBezTo>
                    <a:pt x="33882" y="151355"/>
                    <a:pt x="0" y="117473"/>
                    <a:pt x="0" y="75677"/>
                  </a:cubicBezTo>
                  <a:lnTo>
                    <a:pt x="0" y="75677"/>
                  </a:lnTo>
                  <a:cubicBezTo>
                    <a:pt x="0" y="33882"/>
                    <a:pt x="33882" y="0"/>
                    <a:pt x="75677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98168" cy="198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b="1" spc="-25">
                  <a:solidFill>
                    <a:srgbClr val="FFFFF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Search Result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16466" y="810776"/>
            <a:ext cx="14586701" cy="65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900" b="1" spc="-14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Existing Connection Processing (Search Path)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7188" y="2657039"/>
            <a:ext cx="6991253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Receives the connection tuple (Source/Dest IP, Port, Protocol) as input, calculates, and returns the hash value.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54672" y="3407919"/>
            <a:ext cx="8542532" cy="217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500"/>
              </a:lnSpc>
              <a:buAutoNum type="arabicPeriod"/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Iterate through buckets corresponding to the hash value.</a:t>
            </a:r>
          </a:p>
          <a:p>
            <a:pPr marL="539756" lvl="1" indent="-269878" algn="l">
              <a:lnSpc>
                <a:spcPts val="3500"/>
              </a:lnSpc>
              <a:buAutoNum type="arabicPeriod"/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Check status of each connection (Garbage Collection if expired).</a:t>
            </a:r>
          </a:p>
          <a:p>
            <a:pPr marL="539756" lvl="1" indent="-269878" algn="l">
              <a:lnSpc>
                <a:spcPts val="3500"/>
              </a:lnSpc>
              <a:buAutoNum type="arabicPeriod"/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Return the pointer if the connection key matches.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7188" y="4690619"/>
            <a:ext cx="6991253" cy="173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Uses the RCU (Read-Copy-Update) locking mechanism to safely traverse buckets during concurrent access, ensuring hash table consistency.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7860" y="7083426"/>
            <a:ext cx="7826862" cy="217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500"/>
              </a:lnSpc>
              <a:buFont typeface="Arial"/>
              <a:buChar char="•"/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Buckets can change dynamically due to RCU structure.</a:t>
            </a:r>
          </a:p>
          <a:p>
            <a:pPr marL="539756" lvl="1" indent="-269878" algn="l">
              <a:lnSpc>
                <a:spcPts val="3500"/>
              </a:lnSpc>
              <a:buFont typeface="Arial"/>
              <a:buChar char="•"/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Performs re-lookup if bucket state change is detected.</a:t>
            </a:r>
          </a:p>
          <a:p>
            <a:pPr marL="539756" lvl="1" indent="-269878" algn="l">
              <a:lnSpc>
                <a:spcPts val="3500"/>
              </a:lnSpc>
              <a:buFont typeface="Arial"/>
              <a:buChar char="•"/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Allows write operations during read operations.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09816" y="8772799"/>
            <a:ext cx="9050287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When an existing connection is found, increments the reference count to ensure memory safety and returns the connection pointer to perform state updates.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7188" y="1991439"/>
            <a:ext cx="3868586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hash_conntrack_raw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54672" y="2647514"/>
            <a:ext cx="3868586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__nf_conntrack_find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188" y="4143573"/>
            <a:ext cx="6690161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RCU Protection &amp; Bucket Traversal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7188" y="6480620"/>
            <a:ext cx="5448070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Concurrency Handling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54672" y="2010489"/>
            <a:ext cx="806961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 spc="-3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Key Function Call Flow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34723" y="6290596"/>
            <a:ext cx="9625380" cy="173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500"/>
              </a:lnSpc>
              <a:buAutoNum type="arabicPeriod"/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Acquire connection info via nf_ct_tuplehash_to_ctrack().</a:t>
            </a:r>
          </a:p>
          <a:p>
            <a:pPr marL="539756" lvl="1" indent="-269878" algn="l">
              <a:lnSpc>
                <a:spcPts val="3500"/>
              </a:lnSpc>
              <a:buAutoNum type="arabicPeriod"/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Increment connection reference count (refcount) by 1.</a:t>
            </a:r>
          </a:p>
          <a:p>
            <a:pPr marL="539756" lvl="1" indent="-269878" algn="l">
              <a:lnSpc>
                <a:spcPts val="3500"/>
              </a:lnSpc>
              <a:buAutoNum type="arabicPeriod"/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Key match success → Return connection pointer.</a:t>
            </a:r>
          </a:p>
          <a:p>
            <a:pPr marL="539756" lvl="1" indent="-269878" algn="l">
              <a:lnSpc>
                <a:spcPts val="3500"/>
              </a:lnSpc>
              <a:buAutoNum type="arabicPeriod"/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Key mismatch → Restore refcount and continue searching.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54672" y="5624735"/>
            <a:ext cx="5929926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__nf_conntrack_find_get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3967" y="7565196"/>
            <a:ext cx="5075625" cy="2721804"/>
          </a:xfrm>
          <a:custGeom>
            <a:avLst/>
            <a:gdLst/>
            <a:ahLst/>
            <a:cxnLst/>
            <a:rect l="l" t="t" r="r" b="b"/>
            <a:pathLst>
              <a:path w="5075625" h="2721804">
                <a:moveTo>
                  <a:pt x="0" y="0"/>
                </a:moveTo>
                <a:lnTo>
                  <a:pt x="5075625" y="0"/>
                </a:lnTo>
                <a:lnTo>
                  <a:pt x="5075625" y="2721804"/>
                </a:lnTo>
                <a:lnTo>
                  <a:pt x="0" y="2721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53967" y="2187377"/>
            <a:ext cx="5075625" cy="5377818"/>
          </a:xfrm>
          <a:custGeom>
            <a:avLst/>
            <a:gdLst/>
            <a:ahLst/>
            <a:cxnLst/>
            <a:rect l="l" t="t" r="r" b="b"/>
            <a:pathLst>
              <a:path w="5075625" h="5377818">
                <a:moveTo>
                  <a:pt x="0" y="0"/>
                </a:moveTo>
                <a:lnTo>
                  <a:pt x="5075625" y="0"/>
                </a:lnTo>
                <a:lnTo>
                  <a:pt x="5075625" y="5377819"/>
                </a:lnTo>
                <a:lnTo>
                  <a:pt x="0" y="5377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068685" y="3912530"/>
            <a:ext cx="5059788" cy="4766853"/>
          </a:xfrm>
          <a:custGeom>
            <a:avLst/>
            <a:gdLst/>
            <a:ahLst/>
            <a:cxnLst/>
            <a:rect l="l" t="t" r="r" b="b"/>
            <a:pathLst>
              <a:path w="5059788" h="4766853">
                <a:moveTo>
                  <a:pt x="0" y="0"/>
                </a:moveTo>
                <a:lnTo>
                  <a:pt x="5059788" y="0"/>
                </a:lnTo>
                <a:lnTo>
                  <a:pt x="5059788" y="4766853"/>
                </a:lnTo>
                <a:lnTo>
                  <a:pt x="0" y="4766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469723" y="2766295"/>
            <a:ext cx="5443240" cy="6492005"/>
          </a:xfrm>
          <a:custGeom>
            <a:avLst/>
            <a:gdLst/>
            <a:ahLst/>
            <a:cxnLst/>
            <a:rect l="l" t="t" r="r" b="b"/>
            <a:pathLst>
              <a:path w="5443240" h="6492005">
                <a:moveTo>
                  <a:pt x="0" y="0"/>
                </a:moveTo>
                <a:lnTo>
                  <a:pt x="5443240" y="0"/>
                </a:lnTo>
                <a:lnTo>
                  <a:pt x="5443240" y="6492005"/>
                </a:lnTo>
                <a:lnTo>
                  <a:pt x="0" y="6492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679234" y="5594198"/>
            <a:ext cx="4750359" cy="530161"/>
            <a:chOff x="0" y="0"/>
            <a:chExt cx="912432" cy="1018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2432" cy="101831"/>
            </a:xfrm>
            <a:custGeom>
              <a:avLst/>
              <a:gdLst/>
              <a:ahLst/>
              <a:cxnLst/>
              <a:rect l="l" t="t" r="r" b="b"/>
              <a:pathLst>
                <a:path w="912432" h="101831">
                  <a:moveTo>
                    <a:pt x="0" y="0"/>
                  </a:moveTo>
                  <a:lnTo>
                    <a:pt x="912432" y="0"/>
                  </a:lnTo>
                  <a:lnTo>
                    <a:pt x="912432" y="101831"/>
                  </a:lnTo>
                  <a:lnTo>
                    <a:pt x="0" y="1018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12432" cy="139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67275" y="5182190"/>
            <a:ext cx="4217743" cy="412008"/>
            <a:chOff x="0" y="0"/>
            <a:chExt cx="810129" cy="791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0129" cy="79137"/>
            </a:xfrm>
            <a:custGeom>
              <a:avLst/>
              <a:gdLst/>
              <a:ahLst/>
              <a:cxnLst/>
              <a:rect l="l" t="t" r="r" b="b"/>
              <a:pathLst>
                <a:path w="810129" h="79137">
                  <a:moveTo>
                    <a:pt x="0" y="0"/>
                  </a:moveTo>
                  <a:lnTo>
                    <a:pt x="810129" y="0"/>
                  </a:lnTo>
                  <a:lnTo>
                    <a:pt x="810129" y="79137"/>
                  </a:lnTo>
                  <a:lnTo>
                    <a:pt x="0" y="79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0129" cy="117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25051"/>
            <a:ext cx="650534" cy="650534"/>
            <a:chOff x="0" y="0"/>
            <a:chExt cx="867378" cy="867378"/>
          </a:xfrm>
        </p:grpSpPr>
        <p:sp>
          <p:nvSpPr>
            <p:cNvPr id="13" name="AutoShape 1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016466" y="810776"/>
            <a:ext cx="14586701" cy="65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900" b="1" spc="-14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Existing Connection Processing (Search Path)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8284" y="2721084"/>
            <a:ext cx="5975541" cy="6356958"/>
          </a:xfrm>
          <a:custGeom>
            <a:avLst/>
            <a:gdLst/>
            <a:ahLst/>
            <a:cxnLst/>
            <a:rect l="l" t="t" r="r" b="b"/>
            <a:pathLst>
              <a:path w="5975541" h="6356958">
                <a:moveTo>
                  <a:pt x="0" y="0"/>
                </a:moveTo>
                <a:lnTo>
                  <a:pt x="5975540" y="0"/>
                </a:lnTo>
                <a:lnTo>
                  <a:pt x="5975540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58854" y="4150804"/>
            <a:ext cx="5254401" cy="530161"/>
            <a:chOff x="0" y="0"/>
            <a:chExt cx="1009246" cy="101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09246" cy="101831"/>
            </a:xfrm>
            <a:custGeom>
              <a:avLst/>
              <a:gdLst/>
              <a:ahLst/>
              <a:cxnLst/>
              <a:rect l="l" t="t" r="r" b="b"/>
              <a:pathLst>
                <a:path w="1009246" h="101831">
                  <a:moveTo>
                    <a:pt x="0" y="0"/>
                  </a:moveTo>
                  <a:lnTo>
                    <a:pt x="1009246" y="0"/>
                  </a:lnTo>
                  <a:lnTo>
                    <a:pt x="1009246" y="101831"/>
                  </a:lnTo>
                  <a:lnTo>
                    <a:pt x="0" y="1018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09246" cy="139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73991" y="2721084"/>
            <a:ext cx="4264816" cy="2422416"/>
          </a:xfrm>
          <a:custGeom>
            <a:avLst/>
            <a:gdLst/>
            <a:ahLst/>
            <a:cxnLst/>
            <a:rect l="l" t="t" r="r" b="b"/>
            <a:pathLst>
              <a:path w="4264816" h="2422416">
                <a:moveTo>
                  <a:pt x="0" y="0"/>
                </a:moveTo>
                <a:lnTo>
                  <a:pt x="4264817" y="0"/>
                </a:lnTo>
                <a:lnTo>
                  <a:pt x="4264817" y="2422416"/>
                </a:lnTo>
                <a:lnTo>
                  <a:pt x="0" y="242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9144000" y="3620643"/>
            <a:ext cx="2871656" cy="278140"/>
            <a:chOff x="0" y="0"/>
            <a:chExt cx="551577" cy="53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577" cy="53424"/>
            </a:xfrm>
            <a:custGeom>
              <a:avLst/>
              <a:gdLst/>
              <a:ahLst/>
              <a:cxnLst/>
              <a:rect l="l" t="t" r="r" b="b"/>
              <a:pathLst>
                <a:path w="551577" h="53424">
                  <a:moveTo>
                    <a:pt x="0" y="0"/>
                  </a:moveTo>
                  <a:lnTo>
                    <a:pt x="551577" y="0"/>
                  </a:lnTo>
                  <a:lnTo>
                    <a:pt x="551577" y="53424"/>
                  </a:lnTo>
                  <a:lnTo>
                    <a:pt x="0" y="534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51577" cy="91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982048" y="2562006"/>
            <a:ext cx="5114861" cy="313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5757" lvl="1" indent="-177879" algn="l">
              <a:lnSpc>
                <a:spcPts val="2306"/>
              </a:lnSpc>
              <a:spcBef>
                <a:spcPct val="0"/>
              </a:spcBef>
              <a:buFont typeface="Arial"/>
              <a:buChar char="•"/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Depending on the protocol of the tracked connection, individual functions are called to update the connection information corresponding to the packet.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endParaRPr lang="en-US" sz="1647" b="1" spc="-16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55757" lvl="1" indent="-177879" algn="l">
              <a:lnSpc>
                <a:spcPts val="2306"/>
              </a:lnSpc>
              <a:spcBef>
                <a:spcPct val="0"/>
              </a:spcBef>
              <a:buFont typeface="Arial"/>
              <a:buChar char="•"/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Each function returns its own packet processing result.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endParaRPr lang="en-US" sz="1647" b="1" spc="-16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marL="355757" lvl="1" indent="-177879" algn="l">
              <a:lnSpc>
                <a:spcPts val="2306"/>
              </a:lnSpc>
              <a:spcBef>
                <a:spcPct val="0"/>
              </a:spcBef>
              <a:buFont typeface="Arial"/>
              <a:buChar char="•"/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Examples: NF_ACCEPT, NF_DROP, NF_QUEUE</a:t>
            </a:r>
          </a:p>
          <a:p>
            <a:pPr algn="l">
              <a:lnSpc>
                <a:spcPts val="2306"/>
              </a:lnSpc>
              <a:spcBef>
                <a:spcPct val="0"/>
              </a:spcBef>
            </a:pPr>
            <a:endParaRPr lang="en-US" sz="1647" b="1" spc="-16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2015656" y="3759713"/>
            <a:ext cx="966393" cy="391091"/>
          </a:xfrm>
          <a:prstGeom prst="line">
            <a:avLst/>
          </a:prstGeom>
          <a:ln w="38100" cap="flat">
            <a:solidFill>
              <a:srgbClr val="FF0D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058854" y="8198076"/>
            <a:ext cx="4996373" cy="698453"/>
            <a:chOff x="0" y="0"/>
            <a:chExt cx="959685" cy="1341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9685" cy="134156"/>
            </a:xfrm>
            <a:custGeom>
              <a:avLst/>
              <a:gdLst/>
              <a:ahLst/>
              <a:cxnLst/>
              <a:rect l="l" t="t" r="r" b="b"/>
              <a:pathLst>
                <a:path w="959685" h="134156">
                  <a:moveTo>
                    <a:pt x="0" y="0"/>
                  </a:moveTo>
                  <a:lnTo>
                    <a:pt x="959685" y="0"/>
                  </a:lnTo>
                  <a:lnTo>
                    <a:pt x="959685" y="134156"/>
                  </a:lnTo>
                  <a:lnTo>
                    <a:pt x="0" y="134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59685" cy="172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276147" y="8096946"/>
            <a:ext cx="3462661" cy="85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Finally, the nf_conntrack_in() Function Returns the Packet Processing Result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7055227" y="8542745"/>
            <a:ext cx="2220920" cy="4558"/>
          </a:xfrm>
          <a:prstGeom prst="line">
            <a:avLst/>
          </a:prstGeom>
          <a:ln w="38100" cap="flat">
            <a:solidFill>
              <a:srgbClr val="FF0D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3303292" y="2219281"/>
            <a:ext cx="2765524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nf_conntrack_in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725051"/>
            <a:ext cx="650534" cy="650534"/>
            <a:chOff x="0" y="0"/>
            <a:chExt cx="867378" cy="867378"/>
          </a:xfrm>
        </p:grpSpPr>
        <p:sp>
          <p:nvSpPr>
            <p:cNvPr id="19" name="AutoShape 19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AutoShape 20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AutoShape 21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AutoShape 22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16466" y="810776"/>
            <a:ext cx="14586701" cy="65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900" b="1" spc="-14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Existing Connection Processing (Search Path)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29592" y="7565196"/>
            <a:ext cx="5075625" cy="2721804"/>
          </a:xfrm>
          <a:custGeom>
            <a:avLst/>
            <a:gdLst/>
            <a:ahLst/>
            <a:cxnLst/>
            <a:rect l="l" t="t" r="r" b="b"/>
            <a:pathLst>
              <a:path w="5075625" h="2721804">
                <a:moveTo>
                  <a:pt x="0" y="0"/>
                </a:moveTo>
                <a:lnTo>
                  <a:pt x="5075626" y="0"/>
                </a:lnTo>
                <a:lnTo>
                  <a:pt x="5075626" y="2721804"/>
                </a:lnTo>
                <a:lnTo>
                  <a:pt x="0" y="2721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429592" y="2187377"/>
            <a:ext cx="5075625" cy="5377818"/>
          </a:xfrm>
          <a:custGeom>
            <a:avLst/>
            <a:gdLst/>
            <a:ahLst/>
            <a:cxnLst/>
            <a:rect l="l" t="t" r="r" b="b"/>
            <a:pathLst>
              <a:path w="5075625" h="5377818">
                <a:moveTo>
                  <a:pt x="0" y="0"/>
                </a:moveTo>
                <a:lnTo>
                  <a:pt x="5075626" y="0"/>
                </a:lnTo>
                <a:lnTo>
                  <a:pt x="5075626" y="5377819"/>
                </a:lnTo>
                <a:lnTo>
                  <a:pt x="0" y="5377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0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6821336" y="6075329"/>
            <a:ext cx="4454772" cy="1453814"/>
            <a:chOff x="0" y="0"/>
            <a:chExt cx="855656" cy="279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5656" cy="279243"/>
            </a:xfrm>
            <a:custGeom>
              <a:avLst/>
              <a:gdLst/>
              <a:ahLst/>
              <a:cxnLst/>
              <a:rect l="l" t="t" r="r" b="b"/>
              <a:pathLst>
                <a:path w="855656" h="279243">
                  <a:moveTo>
                    <a:pt x="0" y="0"/>
                  </a:moveTo>
                  <a:lnTo>
                    <a:pt x="855656" y="0"/>
                  </a:lnTo>
                  <a:lnTo>
                    <a:pt x="855656" y="279243"/>
                  </a:lnTo>
                  <a:lnTo>
                    <a:pt x="0" y="2792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55656" cy="317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870793" y="6322799"/>
            <a:ext cx="6155979" cy="98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altLang="ko-KR" sz="1969" b="1" spc="-1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When the connection lookup returns NULL, it indicates a new flow, and a new </a:t>
            </a:r>
            <a:r>
              <a:rPr lang="en-US" altLang="ko-KR" sz="1969" b="1" spc="-19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conntrack</a:t>
            </a:r>
            <a:r>
              <a:rPr lang="en-US" altLang="ko-KR" sz="1969" b="1" spc="-1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entry is created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409045" y="6204818"/>
            <a:ext cx="3423776" cy="422819"/>
            <a:chOff x="0" y="0"/>
            <a:chExt cx="657626" cy="812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7626" cy="81213"/>
            </a:xfrm>
            <a:custGeom>
              <a:avLst/>
              <a:gdLst/>
              <a:ahLst/>
              <a:cxnLst/>
              <a:rect l="l" t="t" r="r" b="b"/>
              <a:pathLst>
                <a:path w="657626" h="81213">
                  <a:moveTo>
                    <a:pt x="0" y="0"/>
                  </a:moveTo>
                  <a:lnTo>
                    <a:pt x="657626" y="0"/>
                  </a:lnTo>
                  <a:lnTo>
                    <a:pt x="657626" y="81213"/>
                  </a:lnTo>
                  <a:lnTo>
                    <a:pt x="0" y="81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57626" cy="119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25051"/>
            <a:ext cx="650534" cy="650534"/>
            <a:chOff x="0" y="0"/>
            <a:chExt cx="867378" cy="867378"/>
          </a:xfrm>
        </p:grpSpPr>
        <p:sp>
          <p:nvSpPr>
            <p:cNvPr id="12" name="AutoShape 12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15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16466" y="810776"/>
            <a:ext cx="14586701" cy="65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900" b="1" spc="-14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New Connection Processing (Search Path)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7110" y="2544608"/>
            <a:ext cx="5891195" cy="7387078"/>
          </a:xfrm>
          <a:custGeom>
            <a:avLst/>
            <a:gdLst/>
            <a:ahLst/>
            <a:cxnLst/>
            <a:rect l="l" t="t" r="r" b="b"/>
            <a:pathLst>
              <a:path w="5891195" h="7387078">
                <a:moveTo>
                  <a:pt x="0" y="0"/>
                </a:moveTo>
                <a:lnTo>
                  <a:pt x="5891195" y="0"/>
                </a:lnTo>
                <a:lnTo>
                  <a:pt x="5891195" y="7387078"/>
                </a:lnTo>
                <a:lnTo>
                  <a:pt x="0" y="738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309816" y="2049662"/>
            <a:ext cx="4894286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640"/>
              </a:lnSpc>
              <a:buFont typeface="Arial"/>
              <a:buChar char="•"/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Creation Stage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76969" y="2568203"/>
            <a:ext cx="6818580" cy="144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2299" b="1" spc="22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Generate reverse tuple → Allocate memory via __nf_conntrack_alloc → Assign memory → Check helper/expectation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40378" y="4151513"/>
            <a:ext cx="5160972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640"/>
              </a:lnSpc>
              <a:buFont typeface="Arial"/>
              <a:buChar char="•"/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Unconfirmed Stage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76969" y="4668402"/>
            <a:ext cx="6818580" cy="95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2299" b="1" spc="22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Add to unconfirmed_list and attach ct to skb (IP_CT_NEW)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0378" y="5838643"/>
            <a:ext cx="6307518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640"/>
              </a:lnSpc>
              <a:buFont typeface="Arial"/>
              <a:buChar char="•"/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Validation Stage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46407" y="6439415"/>
            <a:ext cx="7296308" cy="144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2299" b="1" spc="22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Protocol-specific validity check (e.g., TCP SYN verification)</a:t>
            </a:r>
          </a:p>
          <a:p>
            <a:pPr algn="l">
              <a:lnSpc>
                <a:spcPts val="3955"/>
              </a:lnSpc>
            </a:pPr>
            <a:endParaRPr lang="en-US" sz="2299" b="1" spc="22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40378" y="7696840"/>
            <a:ext cx="5606851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640"/>
              </a:lnSpc>
              <a:buFont typeface="Arial"/>
              <a:buChar char="•"/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Confirmation Stage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76969" y="8318505"/>
            <a:ext cx="8000820" cy="144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2299" b="1" spc="22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Lock table using nf_conntrack_double_lock → Remove from unconfirmed list → Insert into hash table → Set IPS_CONFIRMED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725051"/>
            <a:ext cx="650534" cy="650534"/>
            <a:chOff x="0" y="0"/>
            <a:chExt cx="867378" cy="867378"/>
          </a:xfrm>
        </p:grpSpPr>
        <p:sp>
          <p:nvSpPr>
            <p:cNvPr id="12" name="AutoShape 12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15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16466" y="810776"/>
            <a:ext cx="14586701" cy="127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900" b="1" spc="-14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New Connection Processing (Creation &amp; Confirmation)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3967" y="2560707"/>
            <a:ext cx="5573484" cy="5866825"/>
          </a:xfrm>
          <a:custGeom>
            <a:avLst/>
            <a:gdLst/>
            <a:ahLst/>
            <a:cxnLst/>
            <a:rect l="l" t="t" r="r" b="b"/>
            <a:pathLst>
              <a:path w="5573484" h="5866825">
                <a:moveTo>
                  <a:pt x="0" y="0"/>
                </a:moveTo>
                <a:lnTo>
                  <a:pt x="5573484" y="0"/>
                </a:lnTo>
                <a:lnTo>
                  <a:pt x="5573484" y="5866825"/>
                </a:lnTo>
                <a:lnTo>
                  <a:pt x="0" y="5866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79234" y="5715234"/>
            <a:ext cx="5048202" cy="369784"/>
            <a:chOff x="0" y="0"/>
            <a:chExt cx="969640" cy="710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9640" cy="71027"/>
            </a:xfrm>
            <a:custGeom>
              <a:avLst/>
              <a:gdLst/>
              <a:ahLst/>
              <a:cxnLst/>
              <a:rect l="l" t="t" r="r" b="b"/>
              <a:pathLst>
                <a:path w="969640" h="71027">
                  <a:moveTo>
                    <a:pt x="0" y="0"/>
                  </a:moveTo>
                  <a:lnTo>
                    <a:pt x="969640" y="0"/>
                  </a:lnTo>
                  <a:lnTo>
                    <a:pt x="969640" y="71027"/>
                  </a:lnTo>
                  <a:lnTo>
                    <a:pt x="0" y="71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69640" cy="109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45249" y="2560707"/>
            <a:ext cx="5327423" cy="5866825"/>
            <a:chOff x="0" y="0"/>
            <a:chExt cx="7103231" cy="78224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03231" cy="6170932"/>
            </a:xfrm>
            <a:custGeom>
              <a:avLst/>
              <a:gdLst/>
              <a:ahLst/>
              <a:cxnLst/>
              <a:rect l="l" t="t" r="r" b="b"/>
              <a:pathLst>
                <a:path w="7103231" h="6170932">
                  <a:moveTo>
                    <a:pt x="0" y="0"/>
                  </a:moveTo>
                  <a:lnTo>
                    <a:pt x="7103231" y="0"/>
                  </a:lnTo>
                  <a:lnTo>
                    <a:pt x="7103231" y="6170932"/>
                  </a:lnTo>
                  <a:lnTo>
                    <a:pt x="0" y="6170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6170932"/>
              <a:ext cx="7103231" cy="1651501"/>
            </a:xfrm>
            <a:custGeom>
              <a:avLst/>
              <a:gdLst/>
              <a:ahLst/>
              <a:cxnLst/>
              <a:rect l="l" t="t" r="r" b="b"/>
              <a:pathLst>
                <a:path w="7103231" h="1651501">
                  <a:moveTo>
                    <a:pt x="0" y="0"/>
                  </a:moveTo>
                  <a:lnTo>
                    <a:pt x="7103231" y="0"/>
                  </a:lnTo>
                  <a:lnTo>
                    <a:pt x="7103231" y="1651501"/>
                  </a:lnTo>
                  <a:lnTo>
                    <a:pt x="0" y="1651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24471" y="6852808"/>
            <a:ext cx="5048202" cy="369784"/>
            <a:chOff x="0" y="0"/>
            <a:chExt cx="969640" cy="710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9640" cy="71027"/>
            </a:xfrm>
            <a:custGeom>
              <a:avLst/>
              <a:gdLst/>
              <a:ahLst/>
              <a:cxnLst/>
              <a:rect l="l" t="t" r="r" b="b"/>
              <a:pathLst>
                <a:path w="969640" h="71027">
                  <a:moveTo>
                    <a:pt x="0" y="0"/>
                  </a:moveTo>
                  <a:lnTo>
                    <a:pt x="969640" y="0"/>
                  </a:lnTo>
                  <a:lnTo>
                    <a:pt x="969640" y="71027"/>
                  </a:lnTo>
                  <a:lnTo>
                    <a:pt x="0" y="71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69640" cy="109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25061" y="8690554"/>
            <a:ext cx="4802374" cy="56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Allocate memory for the nf_conn structure by calling __nf_conntrack_alloc.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61549" y="8690554"/>
            <a:ext cx="3829237" cy="56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Temporarily register the entry into the unconfirmed list.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725051"/>
            <a:ext cx="650534" cy="650534"/>
            <a:chOff x="0" y="0"/>
            <a:chExt cx="867378" cy="867378"/>
          </a:xfrm>
        </p:grpSpPr>
        <p:sp>
          <p:nvSpPr>
            <p:cNvPr id="15" name="AutoShape 15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AutoShape 18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16466" y="810776"/>
            <a:ext cx="14586701" cy="65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900" b="1" spc="-14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New Connection Processing (Search Path)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3967" y="2819621"/>
            <a:ext cx="6960928" cy="6195226"/>
          </a:xfrm>
          <a:custGeom>
            <a:avLst/>
            <a:gdLst/>
            <a:ahLst/>
            <a:cxnLst/>
            <a:rect l="l" t="t" r="r" b="b"/>
            <a:pathLst>
              <a:path w="6960928" h="6195226">
                <a:moveTo>
                  <a:pt x="0" y="0"/>
                </a:moveTo>
                <a:lnTo>
                  <a:pt x="6960928" y="0"/>
                </a:lnTo>
                <a:lnTo>
                  <a:pt x="6960928" y="6195226"/>
                </a:lnTo>
                <a:lnTo>
                  <a:pt x="0" y="6195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925061" y="8645063"/>
            <a:ext cx="5685395" cy="347027"/>
            <a:chOff x="0" y="0"/>
            <a:chExt cx="1092030" cy="666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2030" cy="66656"/>
            </a:xfrm>
            <a:custGeom>
              <a:avLst/>
              <a:gdLst/>
              <a:ahLst/>
              <a:cxnLst/>
              <a:rect l="l" t="t" r="r" b="b"/>
              <a:pathLst>
                <a:path w="1092030" h="66656">
                  <a:moveTo>
                    <a:pt x="0" y="0"/>
                  </a:moveTo>
                  <a:lnTo>
                    <a:pt x="1092030" y="0"/>
                  </a:lnTo>
                  <a:lnTo>
                    <a:pt x="1092030" y="66656"/>
                  </a:lnTo>
                  <a:lnTo>
                    <a:pt x="0" y="666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92030" cy="104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14895" y="2819621"/>
            <a:ext cx="6610408" cy="6172469"/>
          </a:xfrm>
          <a:custGeom>
            <a:avLst/>
            <a:gdLst/>
            <a:ahLst/>
            <a:cxnLst/>
            <a:rect l="l" t="t" r="r" b="b"/>
            <a:pathLst>
              <a:path w="6610408" h="6172469">
                <a:moveTo>
                  <a:pt x="0" y="0"/>
                </a:moveTo>
                <a:lnTo>
                  <a:pt x="6610408" y="0"/>
                </a:lnTo>
                <a:lnTo>
                  <a:pt x="6610408" y="6172469"/>
                </a:lnTo>
                <a:lnTo>
                  <a:pt x="0" y="617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8777401" y="5143500"/>
            <a:ext cx="5685395" cy="529082"/>
            <a:chOff x="0" y="0"/>
            <a:chExt cx="1092030" cy="1016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2030" cy="101624"/>
            </a:xfrm>
            <a:custGeom>
              <a:avLst/>
              <a:gdLst/>
              <a:ahLst/>
              <a:cxnLst/>
              <a:rect l="l" t="t" r="r" b="b"/>
              <a:pathLst>
                <a:path w="1092030" h="101624">
                  <a:moveTo>
                    <a:pt x="0" y="0"/>
                  </a:moveTo>
                  <a:lnTo>
                    <a:pt x="1092030" y="0"/>
                  </a:lnTo>
                  <a:lnTo>
                    <a:pt x="1092030" y="101624"/>
                  </a:lnTo>
                  <a:lnTo>
                    <a:pt x="0" y="1016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92030" cy="139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705480" y="9441531"/>
            <a:ext cx="3829237" cy="56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Officially insert the entry into the global hash table.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6466" y="9298656"/>
            <a:ext cx="4932503" cy="85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Since the global table is shared across all CPUs, concurrent writes can corrupt data — therefore, a lock must be acquired.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725051"/>
            <a:ext cx="650534" cy="650534"/>
            <a:chOff x="0" y="0"/>
            <a:chExt cx="867378" cy="867378"/>
          </a:xfrm>
        </p:grpSpPr>
        <p:sp>
          <p:nvSpPr>
            <p:cNvPr id="13" name="AutoShape 1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016466" y="810776"/>
            <a:ext cx="14586701" cy="65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900" b="1" spc="-14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New Connection Processing (Search Path)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26257" y="4876007"/>
            <a:ext cx="4642303" cy="534987"/>
          </a:xfrm>
          <a:custGeom>
            <a:avLst/>
            <a:gdLst/>
            <a:ahLst/>
            <a:cxnLst/>
            <a:rect l="l" t="t" r="r" b="b"/>
            <a:pathLst>
              <a:path w="4642303" h="534987">
                <a:moveTo>
                  <a:pt x="0" y="0"/>
                </a:moveTo>
                <a:lnTo>
                  <a:pt x="4642303" y="0"/>
                </a:lnTo>
                <a:lnTo>
                  <a:pt x="4642303" y="534986"/>
                </a:lnTo>
                <a:lnTo>
                  <a:pt x="0" y="53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53967" y="2419355"/>
            <a:ext cx="8024255" cy="5958009"/>
          </a:xfrm>
          <a:custGeom>
            <a:avLst/>
            <a:gdLst/>
            <a:ahLst/>
            <a:cxnLst/>
            <a:rect l="l" t="t" r="r" b="b"/>
            <a:pathLst>
              <a:path w="8024255" h="5958009">
                <a:moveTo>
                  <a:pt x="0" y="0"/>
                </a:moveTo>
                <a:lnTo>
                  <a:pt x="8024255" y="0"/>
                </a:lnTo>
                <a:lnTo>
                  <a:pt x="8024255" y="5958009"/>
                </a:lnTo>
                <a:lnTo>
                  <a:pt x="0" y="5958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451476" y="8910264"/>
            <a:ext cx="3829237" cy="34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 b="1" spc="-2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nf_conntrack_double_lock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725051"/>
            <a:ext cx="650534" cy="650534"/>
            <a:chOff x="0" y="0"/>
            <a:chExt cx="867378" cy="867378"/>
          </a:xfrm>
        </p:grpSpPr>
        <p:sp>
          <p:nvSpPr>
            <p:cNvPr id="6" name="AutoShape 6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16466" y="810776"/>
            <a:ext cx="14586701" cy="65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900" b="1" spc="-14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New Connection Processing (Search Path)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30399" y="3139888"/>
            <a:ext cx="3223445" cy="322344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E5A5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31710" y="3139888"/>
            <a:ext cx="3223445" cy="32234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E5A5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53071" y="3139888"/>
            <a:ext cx="3223445" cy="322344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DE5A5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25061" y="1085653"/>
            <a:ext cx="15334239" cy="98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6200" b="1" spc="-186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Problem - Intensified Lock Contention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93441" y="4274090"/>
            <a:ext cx="3697363" cy="13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spc="-28">
                <a:solidFill>
                  <a:srgbClr val="DE5A5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Structural Imbalance</a:t>
            </a:r>
          </a:p>
          <a:p>
            <a:pPr algn="ctr">
              <a:lnSpc>
                <a:spcPts val="3640"/>
              </a:lnSpc>
            </a:pPr>
            <a:r>
              <a:rPr lang="en-US" sz="2800" b="1" spc="-28">
                <a:solidFill>
                  <a:srgbClr val="DE5A5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(1024 vs 65k)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6973" y="4274090"/>
            <a:ext cx="3697363" cy="91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spc="-28">
                <a:solidFill>
                  <a:srgbClr val="DE5A5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</a:t>
            </a:r>
          </a:p>
          <a:p>
            <a:pPr algn="ctr">
              <a:lnSpc>
                <a:spcPts val="3640"/>
              </a:lnSpc>
            </a:pPr>
            <a:r>
              <a:rPr lang="en-US" sz="2800" b="1" spc="-28">
                <a:solidFill>
                  <a:srgbClr val="DE5A5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double_lock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77436" y="3816890"/>
            <a:ext cx="3697363" cy="183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spc="-28">
                <a:solidFill>
                  <a:srgbClr val="DE5A5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Performance Degradation in Virtualized Environments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7820564"/>
            <a:ext cx="5563613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ctr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The global shared lock array size is only 1,024.</a:t>
            </a:r>
          </a:p>
          <a:p>
            <a:pPr marL="431801" lvl="1" indent="-215900" algn="ctr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The actual number of hash buckets is much larger (e.g., 65,536).</a:t>
            </a:r>
          </a:p>
          <a:p>
            <a:pPr marL="431801" lvl="1" indent="-215900" algn="ctr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1024 vs 65k mismatch causes a structural bottleneck.</a:t>
            </a:r>
          </a:p>
          <a:p>
            <a:pPr algn="ctr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655612" y="7820564"/>
            <a:ext cx="4976777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When calling __nf_conntrack_confirm or nf_ct_delete,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even different buckets may share the same lock index → unnecessary lock contention occurs.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16621" y="7820564"/>
            <a:ext cx="4742679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Prolonged lock spinning increases Host-OS trap frequency,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leading to higher vp_notify overhead → overall system efficiency drops in virtualized environments.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799287" y="6683280"/>
            <a:ext cx="488291" cy="855436"/>
            <a:chOff x="0" y="0"/>
            <a:chExt cx="651054" cy="1140581"/>
          </a:xfrm>
        </p:grpSpPr>
        <p:sp>
          <p:nvSpPr>
            <p:cNvPr id="24" name="Freeform 24"/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522001" y="6683280"/>
            <a:ext cx="488291" cy="855436"/>
            <a:chOff x="0" y="0"/>
            <a:chExt cx="651054" cy="1140581"/>
          </a:xfrm>
        </p:grpSpPr>
        <p:sp>
          <p:nvSpPr>
            <p:cNvPr id="28" name="Freeform 28"/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9"/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30"/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374092" y="6683280"/>
            <a:ext cx="488291" cy="855436"/>
            <a:chOff x="0" y="0"/>
            <a:chExt cx="651054" cy="1140581"/>
          </a:xfrm>
        </p:grpSpPr>
        <p:sp>
          <p:nvSpPr>
            <p:cNvPr id="32" name="Freeform 32"/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33"/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34"/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19065"/>
            <a:ext cx="673000" cy="673000"/>
            <a:chOff x="0" y="0"/>
            <a:chExt cx="897333" cy="897333"/>
          </a:xfrm>
        </p:grpSpPr>
        <p:sp>
          <p:nvSpPr>
            <p:cNvPr id="3" name="AutoShape 3"/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70583" y="1180906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 b="1" spc="-254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3703800"/>
            <a:ext cx="5528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3971" y="4605054"/>
            <a:ext cx="5528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5502883"/>
            <a:ext cx="5528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3971" y="6396328"/>
            <a:ext cx="5528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5389" y="3703800"/>
            <a:ext cx="5403203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Netfilter Architecture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5389" y="4617051"/>
            <a:ext cx="5403203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Packet Processing Flow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5389" y="5502883"/>
            <a:ext cx="5403203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nf_hook_slow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85389" y="6396328"/>
            <a:ext cx="6167567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Connection Tracking 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3971" y="7280248"/>
            <a:ext cx="5528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85389" y="7280248"/>
            <a:ext cx="4670688" cy="162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Processing Existing &amp; New Connections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3971" y="8840443"/>
            <a:ext cx="5528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85389" y="8840443"/>
            <a:ext cx="5403203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Problem: Lock Contention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3971" y="2791305"/>
            <a:ext cx="5528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85389" y="2791305"/>
            <a:ext cx="5403203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Project Overview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3714659"/>
            <a:ext cx="5528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9.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29700" y="4617051"/>
            <a:ext cx="7814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5513742"/>
            <a:ext cx="5528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11.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44000" y="6407187"/>
            <a:ext cx="6671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12.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5418" y="3714659"/>
            <a:ext cx="6931931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2: Per-Bucket Lock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25418" y="4627910"/>
            <a:ext cx="7333882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Performance Analysis Environment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25418" y="5513742"/>
            <a:ext cx="5403203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Results: Dynamic Spinlock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25418" y="6407187"/>
            <a:ext cx="5657991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Results: Per-Bucket Lock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0" y="7319682"/>
            <a:ext cx="6671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13.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25418" y="7291107"/>
            <a:ext cx="6931931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Result Comparison &amp; Analysis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44000" y="8203602"/>
            <a:ext cx="6671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14.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25418" y="8203602"/>
            <a:ext cx="5403203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Conclusion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144000" y="2802164"/>
            <a:ext cx="55281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3000" b="1" spc="8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25418" y="2802164"/>
            <a:ext cx="6931931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0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1: Dynamic Spinlock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251533"/>
            <a:ext cx="8115300" cy="417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 b="1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CPU-based Calculation </a:t>
            </a: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Consider the maximum number of usable CPUs and the number of tasks they can handle. → Allocate 4 locks per CPU.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 b="1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Hash Table Size-based Calculation </a:t>
            </a: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Determine the number of buckets per lock based on the current hash table size. Larger hash tables result in more locks.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 b="1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Final Decision </a:t>
            </a: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Choose the larger value among the two above to ensure sufficient concurrency.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29292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971032"/>
            <a:ext cx="8115300" cy="250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Spinlock arrays are dynamically allocated during the execution of nf_conntrack_init_start().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This removes the limitation of the fixed 1024-lock static allocation.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The lock array size is determined based on the system environment to maximize performance.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31121"/>
            <a:ext cx="5389995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Dynamic Allocation Timing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556292"/>
            <a:ext cx="7269056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Factors for Determining Lock Count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1153451"/>
            <a:ext cx="650534" cy="650534"/>
            <a:chOff x="0" y="0"/>
            <a:chExt cx="867378" cy="867378"/>
          </a:xfrm>
        </p:grpSpPr>
        <p:sp>
          <p:nvSpPr>
            <p:cNvPr id="7" name="AutoShape 7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2796" y="1219003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1: Dynamic Spinlock Allocation (Concept)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82219" y="2893842"/>
            <a:ext cx="6073836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640"/>
              </a:lnSpc>
              <a:buFont typeface="Arial"/>
              <a:buChar char="•"/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Power-of-Two Adjustment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82219" y="5190373"/>
            <a:ext cx="3784058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640"/>
              </a:lnSpc>
              <a:buFont typeface="Arial"/>
              <a:buChar char="•"/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Range Validation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82219" y="6692942"/>
            <a:ext cx="3784058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640"/>
              </a:lnSpc>
              <a:buFont typeface="Arial"/>
              <a:buChar char="•"/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User Parameters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2219" y="8689382"/>
            <a:ext cx="3784058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640"/>
              </a:lnSpc>
              <a:buFont typeface="Arial"/>
              <a:buChar char="•"/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Efficient Indexing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83702" y="3491747"/>
            <a:ext cx="786999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Final lock count is rounded to the nearest power of two for efficient indexing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(use bitwise AND instead of modulo for lock index calculation).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83702" y="5737267"/>
            <a:ext cx="787032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Ensure the calculated lock array size is within the predefined minimum/maximum range for stability.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84038" y="7238407"/>
            <a:ext cx="786999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If the user explicitly sets the lock array size: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Validate that it falls within the allowed range and adjust to the nearest power of two if needed.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83365" y="9186464"/>
            <a:ext cx="752074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Implement fast lock selection using: lock_index = hash &amp; (nr_locks - 1)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7478" y="2067083"/>
            <a:ext cx="5389995" cy="68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b="1" spc="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Optimization Methods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5182" y="2496135"/>
            <a:ext cx="531891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-27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Determine Lock Array Size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376535"/>
            <a:ext cx="796729" cy="7967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27065" y="3428431"/>
            <a:ext cx="7716935" cy="326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CPU count: estimate using max_possible_cpus and num_online_cpus</a:t>
            </a:r>
          </a:p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Default: allocate 4 locks per CPU</a:t>
            </a:r>
          </a:p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Determine number of buckets per lock based on hash table size</a:t>
            </a:r>
          </a:p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Adjust the final value to the nearest power of two</a:t>
            </a:r>
          </a:p>
          <a:p>
            <a:pPr marL="539756" lvl="1" indent="-269878" algn="l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(validate within minimum/maximum bounds)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5182" y="7088156"/>
            <a:ext cx="630621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-27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Dynamic Allocation &amp; Initialization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6968556"/>
            <a:ext cx="796729" cy="79672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27065" y="8020452"/>
            <a:ext cx="7716935" cy="20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Allocate lock array memory according to the calculated size</a:t>
            </a:r>
          </a:p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Initialize each lock with spin_lock_init()</a:t>
            </a:r>
          </a:p>
          <a:p>
            <a:pPr marL="539756" lvl="1" indent="-269878" algn="l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Update global lock array pointer and size variables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4807" y="2496135"/>
            <a:ext cx="700688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-27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Optimization: Bitwise AND Operation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458325" y="2376535"/>
            <a:ext cx="796729" cy="79672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3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856690" y="3428431"/>
            <a:ext cx="8242768" cy="20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lock_index = hash &amp; (nr_locks - 1)</a:t>
            </a:r>
          </a:p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Power-of-two array size → replace modulo with bit masking</a:t>
            </a:r>
          </a:p>
          <a:p>
            <a:pPr marL="539756" lvl="1" indent="-269878" algn="l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Improves performance when computing lock index from hash values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64807" y="6615566"/>
            <a:ext cx="531891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-27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Reallocation on Resize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458325" y="6495967"/>
            <a:ext cx="796729" cy="79672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4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56690" y="7547863"/>
            <a:ext cx="8431310" cy="20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When hash table size changes → free old lock array</a:t>
            </a:r>
          </a:p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Recalculate and reallocate based on the new table size</a:t>
            </a:r>
          </a:p>
          <a:p>
            <a:pPr marL="539756" lvl="1" indent="-269878" algn="l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Replace existing lock structures and pointers accordingly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700" y="1153451"/>
            <a:ext cx="650534" cy="650534"/>
            <a:chOff x="0" y="0"/>
            <a:chExt cx="867378" cy="867378"/>
          </a:xfrm>
        </p:grpSpPr>
        <p:sp>
          <p:nvSpPr>
            <p:cNvPr id="23" name="AutoShape 2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AutoShape 2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AutoShape 2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AutoShape 2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82796" y="1219003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1: Dynamic Spinlock Allocation (Details)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58212"/>
            <a:ext cx="6620314" cy="3765303"/>
          </a:xfrm>
          <a:custGeom>
            <a:avLst/>
            <a:gdLst/>
            <a:ahLst/>
            <a:cxnLst/>
            <a:rect l="l" t="t" r="r" b="b"/>
            <a:pathLst>
              <a:path w="6620314" h="3765303">
                <a:moveTo>
                  <a:pt x="0" y="0"/>
                </a:moveTo>
                <a:lnTo>
                  <a:pt x="6620314" y="0"/>
                </a:lnTo>
                <a:lnTo>
                  <a:pt x="6620314" y="3765303"/>
                </a:lnTo>
                <a:lnTo>
                  <a:pt x="0" y="3765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6723515"/>
            <a:ext cx="6620314" cy="2888112"/>
          </a:xfrm>
          <a:custGeom>
            <a:avLst/>
            <a:gdLst/>
            <a:ahLst/>
            <a:cxnLst/>
            <a:rect l="l" t="t" r="r" b="b"/>
            <a:pathLst>
              <a:path w="6620314" h="2888112">
                <a:moveTo>
                  <a:pt x="0" y="0"/>
                </a:moveTo>
                <a:lnTo>
                  <a:pt x="6620314" y="0"/>
                </a:lnTo>
                <a:lnTo>
                  <a:pt x="6620314" y="2888112"/>
                </a:lnTo>
                <a:lnTo>
                  <a:pt x="0" y="2888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982486" y="2958212"/>
            <a:ext cx="7112361" cy="3348058"/>
          </a:xfrm>
          <a:custGeom>
            <a:avLst/>
            <a:gdLst/>
            <a:ahLst/>
            <a:cxnLst/>
            <a:rect l="l" t="t" r="r" b="b"/>
            <a:pathLst>
              <a:path w="7112361" h="3348058">
                <a:moveTo>
                  <a:pt x="0" y="0"/>
                </a:moveTo>
                <a:lnTo>
                  <a:pt x="7112360" y="0"/>
                </a:lnTo>
                <a:lnTo>
                  <a:pt x="7112360" y="3348058"/>
                </a:lnTo>
                <a:lnTo>
                  <a:pt x="0" y="3348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9144000" y="7393987"/>
            <a:ext cx="6950846" cy="1786350"/>
          </a:xfrm>
          <a:custGeom>
            <a:avLst/>
            <a:gdLst/>
            <a:ahLst/>
            <a:cxnLst/>
            <a:rect l="l" t="t" r="r" b="b"/>
            <a:pathLst>
              <a:path w="6950846" h="1786350">
                <a:moveTo>
                  <a:pt x="0" y="0"/>
                </a:moveTo>
                <a:lnTo>
                  <a:pt x="6950846" y="0"/>
                </a:lnTo>
                <a:lnTo>
                  <a:pt x="6950846" y="1786350"/>
                </a:lnTo>
                <a:lnTo>
                  <a:pt x="0" y="1786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424238" y="9795552"/>
            <a:ext cx="4466207" cy="28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Function to calculate lock array size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24048" y="6563467"/>
            <a:ext cx="3829237" cy="28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Function to allocate the lock array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4851" y="9437512"/>
            <a:ext cx="5007631" cy="56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5757" lvl="1" indent="-177879" algn="ctr">
              <a:lnSpc>
                <a:spcPts val="2306"/>
              </a:lnSpc>
              <a:spcBef>
                <a:spcPct val="0"/>
              </a:spcBef>
              <a:buFont typeface="Arial"/>
              <a:buChar char="•"/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Leverage power-of-two lock array size to optimize division using bitwise AND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153451"/>
            <a:ext cx="650534" cy="650534"/>
            <a:chOff x="0" y="0"/>
            <a:chExt cx="867378" cy="867378"/>
          </a:xfrm>
        </p:grpSpPr>
        <p:sp>
          <p:nvSpPr>
            <p:cNvPr id="10" name="AutoShape 10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13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82796" y="1219003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1: Dynamic Spinlock Allocation (Details)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82638" y="2407290"/>
            <a:ext cx="5668090" cy="6281304"/>
          </a:xfrm>
          <a:custGeom>
            <a:avLst/>
            <a:gdLst/>
            <a:ahLst/>
            <a:cxnLst/>
            <a:rect l="l" t="t" r="r" b="b"/>
            <a:pathLst>
              <a:path w="5668090" h="6281304">
                <a:moveTo>
                  <a:pt x="0" y="0"/>
                </a:moveTo>
                <a:lnTo>
                  <a:pt x="5668090" y="0"/>
                </a:lnTo>
                <a:lnTo>
                  <a:pt x="5668090" y="6281305"/>
                </a:lnTo>
                <a:lnTo>
                  <a:pt x="0" y="628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6248313"/>
            <a:ext cx="6036574" cy="2482541"/>
          </a:xfrm>
          <a:custGeom>
            <a:avLst/>
            <a:gdLst/>
            <a:ahLst/>
            <a:cxnLst/>
            <a:rect l="l" t="t" r="r" b="b"/>
            <a:pathLst>
              <a:path w="6036574" h="2482541">
                <a:moveTo>
                  <a:pt x="0" y="0"/>
                </a:moveTo>
                <a:lnTo>
                  <a:pt x="6036574" y="0"/>
                </a:lnTo>
                <a:lnTo>
                  <a:pt x="6036574" y="2482541"/>
                </a:lnTo>
                <a:lnTo>
                  <a:pt x="0" y="248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16319" y="2844096"/>
            <a:ext cx="7223625" cy="1950379"/>
          </a:xfrm>
          <a:custGeom>
            <a:avLst/>
            <a:gdLst/>
            <a:ahLst/>
            <a:cxnLst/>
            <a:rect l="l" t="t" r="r" b="b"/>
            <a:pathLst>
              <a:path w="7223625" h="1950379">
                <a:moveTo>
                  <a:pt x="0" y="0"/>
                </a:moveTo>
                <a:lnTo>
                  <a:pt x="7223625" y="0"/>
                </a:lnTo>
                <a:lnTo>
                  <a:pt x="7223625" y="1950379"/>
                </a:lnTo>
                <a:lnTo>
                  <a:pt x="0" y="1950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202065" y="9079120"/>
            <a:ext cx="3829237" cy="56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Modify the hash table resize function accordingly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4344" y="9323016"/>
            <a:ext cx="5407575" cy="56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Replace the static allocation approach with a dynamic allocation approach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9213" y="5051917"/>
            <a:ext cx="5157838" cy="56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Use bitwise AND instead of modulo when deriving lock index from hash values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153451"/>
            <a:ext cx="650534" cy="650534"/>
            <a:chOff x="0" y="0"/>
            <a:chExt cx="867378" cy="867378"/>
          </a:xfrm>
        </p:grpSpPr>
        <p:sp>
          <p:nvSpPr>
            <p:cNvPr id="9" name="AutoShape 9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82796" y="1219003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1: Dynamic Spinlock Allocation (Details)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592385"/>
            <a:ext cx="4849795" cy="1464386"/>
          </a:xfrm>
          <a:custGeom>
            <a:avLst/>
            <a:gdLst/>
            <a:ahLst/>
            <a:cxnLst/>
            <a:rect l="l" t="t" r="r" b="b"/>
            <a:pathLst>
              <a:path w="4849795" h="1464386">
                <a:moveTo>
                  <a:pt x="0" y="0"/>
                </a:moveTo>
                <a:lnTo>
                  <a:pt x="4849795" y="0"/>
                </a:lnTo>
                <a:lnTo>
                  <a:pt x="4849795" y="1464386"/>
                </a:lnTo>
                <a:lnTo>
                  <a:pt x="0" y="1464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2684621" y="3764349"/>
            <a:ext cx="587993" cy="19050"/>
          </a:xfrm>
          <a:prstGeom prst="line">
            <a:avLst/>
          </a:prstGeom>
          <a:ln w="762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277152" y="3331254"/>
            <a:ext cx="8789993" cy="1577201"/>
            <a:chOff x="0" y="0"/>
            <a:chExt cx="2315060" cy="4153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15060" cy="415395"/>
            </a:xfrm>
            <a:custGeom>
              <a:avLst/>
              <a:gdLst/>
              <a:ahLst/>
              <a:cxnLst/>
              <a:rect l="l" t="t" r="r" b="b"/>
              <a:pathLst>
                <a:path w="2315060" h="415395">
                  <a:moveTo>
                    <a:pt x="44919" y="0"/>
                  </a:moveTo>
                  <a:lnTo>
                    <a:pt x="2270141" y="0"/>
                  </a:lnTo>
                  <a:cubicBezTo>
                    <a:pt x="2294949" y="0"/>
                    <a:pt x="2315060" y="20111"/>
                    <a:pt x="2315060" y="44919"/>
                  </a:cubicBezTo>
                  <a:lnTo>
                    <a:pt x="2315060" y="370476"/>
                  </a:lnTo>
                  <a:cubicBezTo>
                    <a:pt x="2315060" y="395284"/>
                    <a:pt x="2294949" y="415395"/>
                    <a:pt x="2270141" y="415395"/>
                  </a:cubicBezTo>
                  <a:lnTo>
                    <a:pt x="44919" y="415395"/>
                  </a:lnTo>
                  <a:cubicBezTo>
                    <a:pt x="20111" y="415395"/>
                    <a:pt x="0" y="395284"/>
                    <a:pt x="0" y="370476"/>
                  </a:cubicBezTo>
                  <a:lnTo>
                    <a:pt x="0" y="44919"/>
                  </a:lnTo>
                  <a:cubicBezTo>
                    <a:pt x="0" y="20111"/>
                    <a:pt x="20111" y="0"/>
                    <a:pt x="44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CDC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315060" cy="434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938972"/>
            <a:ext cx="8115300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New structure nf_conntrack_bucket: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732944"/>
            <a:ext cx="7651616" cy="250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Assign an independent lock to each hash bucket to distribute lock contention.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Replace the previous global lock array (nf_conntrack_locks, fixed at 1024 locks)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with a structure where each bucket owns its own lock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893033"/>
            <a:ext cx="5389995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Key Idea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085538"/>
            <a:ext cx="5389995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Structural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14068" y="2443718"/>
            <a:ext cx="5389995" cy="68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b="1" spc="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Transition Changes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425631"/>
            <a:ext cx="8115300" cy="166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Each bucket manages its head (list) and lock (spinlock) together,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enabling isolated and fine-grained concurrency control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86087" y="3565912"/>
            <a:ext cx="2721025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b="1" spc="-25">
                <a:solidFill>
                  <a:srgbClr val="DE5A5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hlist_nulls_head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0072" y="3575437"/>
            <a:ext cx="347030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b="1" spc="-25">
                <a:solidFill>
                  <a:srgbClr val="159A1E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nf_conntrack_bucket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84920" y="4138973"/>
            <a:ext cx="9374457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Hash table entry type changed to bucket structure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2813816" y="5812028"/>
            <a:ext cx="587993" cy="19050"/>
          </a:xfrm>
          <a:prstGeom prst="line">
            <a:avLst/>
          </a:prstGeom>
          <a:ln w="762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9277152" y="5394231"/>
            <a:ext cx="8791158" cy="1577201"/>
            <a:chOff x="0" y="0"/>
            <a:chExt cx="2315367" cy="4153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15367" cy="415395"/>
            </a:xfrm>
            <a:custGeom>
              <a:avLst/>
              <a:gdLst/>
              <a:ahLst/>
              <a:cxnLst/>
              <a:rect l="l" t="t" r="r" b="b"/>
              <a:pathLst>
                <a:path w="2315367" h="415395">
                  <a:moveTo>
                    <a:pt x="44913" y="0"/>
                  </a:moveTo>
                  <a:lnTo>
                    <a:pt x="2270454" y="0"/>
                  </a:lnTo>
                  <a:cubicBezTo>
                    <a:pt x="2295259" y="0"/>
                    <a:pt x="2315367" y="20108"/>
                    <a:pt x="2315367" y="44913"/>
                  </a:cubicBezTo>
                  <a:lnTo>
                    <a:pt x="2315367" y="370481"/>
                  </a:lnTo>
                  <a:cubicBezTo>
                    <a:pt x="2315367" y="395286"/>
                    <a:pt x="2295259" y="415395"/>
                    <a:pt x="2270454" y="415395"/>
                  </a:cubicBezTo>
                  <a:lnTo>
                    <a:pt x="44913" y="415395"/>
                  </a:lnTo>
                  <a:cubicBezTo>
                    <a:pt x="20108" y="415395"/>
                    <a:pt x="0" y="395286"/>
                    <a:pt x="0" y="370481"/>
                  </a:cubicBezTo>
                  <a:lnTo>
                    <a:pt x="0" y="44913"/>
                  </a:lnTo>
                  <a:cubicBezTo>
                    <a:pt x="0" y="20108"/>
                    <a:pt x="20108" y="0"/>
                    <a:pt x="449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CDC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2315367" cy="434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277152" y="5614506"/>
            <a:ext cx="3844967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b="1" spc="-25">
                <a:solidFill>
                  <a:srgbClr val="DE5A5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nf_conntrack_locks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50072" y="5623115"/>
            <a:ext cx="436054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b="1" spc="-25">
                <a:solidFill>
                  <a:srgbClr val="159A1E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nf_conntrack_hash_lock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40854" y="6076588"/>
            <a:ext cx="8938373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Lock is now managed per bucket, instead of globally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12813816" y="7875004"/>
            <a:ext cx="587993" cy="19050"/>
          </a:xfrm>
          <a:prstGeom prst="line">
            <a:avLst/>
          </a:prstGeom>
          <a:ln w="762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344894" y="7457207"/>
            <a:ext cx="8723417" cy="1577201"/>
            <a:chOff x="0" y="0"/>
            <a:chExt cx="2297525" cy="41539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97525" cy="415395"/>
            </a:xfrm>
            <a:custGeom>
              <a:avLst/>
              <a:gdLst/>
              <a:ahLst/>
              <a:cxnLst/>
              <a:rect l="l" t="t" r="r" b="b"/>
              <a:pathLst>
                <a:path w="2297525" h="415395">
                  <a:moveTo>
                    <a:pt x="45262" y="0"/>
                  </a:moveTo>
                  <a:lnTo>
                    <a:pt x="2252264" y="0"/>
                  </a:lnTo>
                  <a:cubicBezTo>
                    <a:pt x="2277261" y="0"/>
                    <a:pt x="2297525" y="20264"/>
                    <a:pt x="2297525" y="45262"/>
                  </a:cubicBezTo>
                  <a:lnTo>
                    <a:pt x="2297525" y="370133"/>
                  </a:lnTo>
                  <a:cubicBezTo>
                    <a:pt x="2297525" y="395130"/>
                    <a:pt x="2277261" y="415395"/>
                    <a:pt x="2252264" y="415395"/>
                  </a:cubicBezTo>
                  <a:lnTo>
                    <a:pt x="45262" y="415395"/>
                  </a:lnTo>
                  <a:cubicBezTo>
                    <a:pt x="20264" y="415395"/>
                    <a:pt x="0" y="395130"/>
                    <a:pt x="0" y="370133"/>
                  </a:cubicBezTo>
                  <a:lnTo>
                    <a:pt x="0" y="45262"/>
                  </a:lnTo>
                  <a:cubicBezTo>
                    <a:pt x="0" y="20264"/>
                    <a:pt x="20264" y="0"/>
                    <a:pt x="45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DCDCD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2297525" cy="434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344894" y="7676282"/>
            <a:ext cx="365414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b="1" spc="-25">
                <a:solidFill>
                  <a:srgbClr val="DE5A5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nf_conntrack_hash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01808" y="7686091"/>
            <a:ext cx="4634901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b="1" spc="-25">
                <a:solidFill>
                  <a:srgbClr val="159A1E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nf_conntrack_hash_head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14068" y="8217232"/>
            <a:ext cx="8037203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spc="-24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Access hash table through bucket’s head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28700" y="1153451"/>
            <a:ext cx="650534" cy="650534"/>
            <a:chOff x="0" y="0"/>
            <a:chExt cx="867378" cy="867378"/>
          </a:xfrm>
        </p:grpSpPr>
        <p:sp>
          <p:nvSpPr>
            <p:cNvPr id="31" name="AutoShape 31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AutoShape 32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AutoShape 33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AutoShape 34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982796" y="1219003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2: Per-Bucket Lock Concept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5182" y="3907606"/>
            <a:ext cx="531891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-27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nf_conntrack_core.c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788006"/>
            <a:ext cx="796729" cy="7967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27065" y="4686601"/>
            <a:ext cx="7716935" cy="252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8" lvl="1" indent="-237494" algn="l">
              <a:lnSpc>
                <a:spcPts val="2860"/>
              </a:lnSpc>
              <a:buFont typeface="Arial"/>
              <a:buChar char="•"/>
            </a:pPr>
            <a:r>
              <a:rPr lang="en-US" sz="2200" spc="-22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Remove global lock array initialization</a:t>
            </a:r>
          </a:p>
          <a:p>
            <a:pPr marL="474988" lvl="1" indent="-237494" algn="l">
              <a:lnSpc>
                <a:spcPts val="2860"/>
              </a:lnSpc>
              <a:buFont typeface="Arial"/>
              <a:buChar char="•"/>
            </a:pPr>
            <a:r>
              <a:rPr lang="en-US" sz="2200" spc="-22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Define nf_conntrack_bucket and manage both head &amp; lock together</a:t>
            </a:r>
          </a:p>
          <a:p>
            <a:pPr marL="474988" lvl="1" indent="-237494" algn="l">
              <a:lnSpc>
                <a:spcPts val="2860"/>
              </a:lnSpc>
              <a:buFont typeface="Arial"/>
              <a:buChar char="•"/>
            </a:pPr>
            <a:r>
              <a:rPr lang="en-US" sz="2200" spc="-22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Update ct_hash pointer type: hlist_nulls_head* → nf_conntrack_bucket*</a:t>
            </a:r>
          </a:p>
          <a:p>
            <a:pPr marL="474988" lvl="1" indent="-237494" algn="l">
              <a:lnSpc>
                <a:spcPts val="2860"/>
              </a:lnSpc>
              <a:buFont typeface="Arial"/>
              <a:buChar char="•"/>
            </a:pPr>
            <a:r>
              <a:rPr lang="en-US" sz="2200" spc="-22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Use bucket.lock for insert/delete/lookup operations</a:t>
            </a:r>
          </a:p>
          <a:p>
            <a:pPr marL="474988" lvl="1" indent="-237494" algn="l">
              <a:lnSpc>
                <a:spcPts val="286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spc="-22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Remove previous lock initialization logic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5182" y="7451877"/>
            <a:ext cx="531891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-27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nf_conntrack.h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7332277"/>
            <a:ext cx="796729" cy="79672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27065" y="8179385"/>
            <a:ext cx="7716935" cy="20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Replace hlist_nulls_head with nf_conntrack_bucket: update table element type</a:t>
            </a:r>
          </a:p>
          <a:p>
            <a:pPr marL="539756" lvl="1" indent="-269878" algn="l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Add structure definition reference for bucket-based table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4807" y="3907606"/>
            <a:ext cx="531891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-27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nf_conntrack_netlink.c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458325" y="3788006"/>
            <a:ext cx="796729" cy="79672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3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856690" y="4839902"/>
            <a:ext cx="8242768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Replace lock usage: nf_conntrack_locks → bucket.lock</a:t>
            </a:r>
          </a:p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Change list type: hlist_nulls_head → nf_conntrack_bucket</a:t>
            </a:r>
          </a:p>
          <a:p>
            <a:pPr marL="539756" lvl="1" indent="-269878" algn="l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When accessing hash table, use .head member in bucket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64807" y="7451877"/>
            <a:ext cx="531891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-27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nf_conntrack_standalone.c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458325" y="7332277"/>
            <a:ext cx="796729" cy="79672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29292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4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56690" y="8384173"/>
            <a:ext cx="8431310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Same lock model update: use bucket.lock</a:t>
            </a:r>
          </a:p>
          <a:p>
            <a:pPr marL="539756" lvl="1" indent="-269878" algn="l">
              <a:lnSpc>
                <a:spcPts val="3250"/>
              </a:lnSpc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Same list type change: use bucket structure instead of head list</a:t>
            </a:r>
          </a:p>
          <a:p>
            <a:pPr marL="539756" lvl="1" indent="-269878" algn="l">
              <a:lnSpc>
                <a:spcPts val="325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25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Access .head for hash lookup operations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976993"/>
            <a:ext cx="17006691" cy="1353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Core Change : Remove the global lock array (nf_conntrack_locks) → each bucket owns its own lock → lock contention distributed, concurrency improved, scalability enhanced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1153451"/>
            <a:ext cx="650534" cy="650534"/>
            <a:chOff x="0" y="0"/>
            <a:chExt cx="867378" cy="867378"/>
          </a:xfrm>
        </p:grpSpPr>
        <p:sp>
          <p:nvSpPr>
            <p:cNvPr id="24" name="AutoShape 24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AutoShape 25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AutoShape 26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AutoShape 27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982796" y="1219003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2: Per-Bucket Lock Details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0755" y="4522248"/>
            <a:ext cx="6103927" cy="1754879"/>
          </a:xfrm>
          <a:custGeom>
            <a:avLst/>
            <a:gdLst/>
            <a:ahLst/>
            <a:cxnLst/>
            <a:rect l="l" t="t" r="r" b="b"/>
            <a:pathLst>
              <a:path w="6103927" h="1754879">
                <a:moveTo>
                  <a:pt x="0" y="0"/>
                </a:moveTo>
                <a:lnTo>
                  <a:pt x="6103927" y="0"/>
                </a:lnTo>
                <a:lnTo>
                  <a:pt x="6103927" y="1754879"/>
                </a:lnTo>
                <a:lnTo>
                  <a:pt x="0" y="1754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037043" y="3001066"/>
            <a:ext cx="6528378" cy="1852427"/>
          </a:xfrm>
          <a:custGeom>
            <a:avLst/>
            <a:gdLst/>
            <a:ahLst/>
            <a:cxnLst/>
            <a:rect l="l" t="t" r="r" b="b"/>
            <a:pathLst>
              <a:path w="6528378" h="1852427">
                <a:moveTo>
                  <a:pt x="0" y="0"/>
                </a:moveTo>
                <a:lnTo>
                  <a:pt x="6528379" y="0"/>
                </a:lnTo>
                <a:lnTo>
                  <a:pt x="6528379" y="1852427"/>
                </a:lnTo>
                <a:lnTo>
                  <a:pt x="0" y="1852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546144" y="5143500"/>
            <a:ext cx="4042121" cy="3063842"/>
          </a:xfrm>
          <a:custGeom>
            <a:avLst/>
            <a:gdLst/>
            <a:ahLst/>
            <a:cxnLst/>
            <a:rect l="l" t="t" r="r" b="b"/>
            <a:pathLst>
              <a:path w="4042121" h="3063842">
                <a:moveTo>
                  <a:pt x="0" y="0"/>
                </a:moveTo>
                <a:lnTo>
                  <a:pt x="4042121" y="0"/>
                </a:lnTo>
                <a:lnTo>
                  <a:pt x="4042121" y="3063842"/>
                </a:lnTo>
                <a:lnTo>
                  <a:pt x="0" y="30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642369" y="6113216"/>
            <a:ext cx="2317376" cy="278757"/>
            <a:chOff x="0" y="0"/>
            <a:chExt cx="445113" cy="53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5113" cy="53543"/>
            </a:xfrm>
            <a:custGeom>
              <a:avLst/>
              <a:gdLst/>
              <a:ahLst/>
              <a:cxnLst/>
              <a:rect l="l" t="t" r="r" b="b"/>
              <a:pathLst>
                <a:path w="445113" h="53543">
                  <a:moveTo>
                    <a:pt x="0" y="0"/>
                  </a:moveTo>
                  <a:lnTo>
                    <a:pt x="445113" y="0"/>
                  </a:lnTo>
                  <a:lnTo>
                    <a:pt x="445113" y="53543"/>
                  </a:lnTo>
                  <a:lnTo>
                    <a:pt x="0" y="53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5113" cy="91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62310" y="3927280"/>
            <a:ext cx="3204894" cy="551839"/>
            <a:chOff x="0" y="0"/>
            <a:chExt cx="615584" cy="105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5584" cy="105995"/>
            </a:xfrm>
            <a:custGeom>
              <a:avLst/>
              <a:gdLst/>
              <a:ahLst/>
              <a:cxnLst/>
              <a:rect l="l" t="t" r="r" b="b"/>
              <a:pathLst>
                <a:path w="615584" h="105995">
                  <a:moveTo>
                    <a:pt x="0" y="0"/>
                  </a:moveTo>
                  <a:lnTo>
                    <a:pt x="615584" y="0"/>
                  </a:lnTo>
                  <a:lnTo>
                    <a:pt x="615584" y="105995"/>
                  </a:lnTo>
                  <a:lnTo>
                    <a:pt x="0" y="105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15584" cy="144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257073" y="8576437"/>
            <a:ext cx="4011292" cy="56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Newly define the nf_conntrack_bucket structure.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23026" y="8698385"/>
            <a:ext cx="4011292" cy="85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Update the type of ct_hash pointer from hlist_nulls_head to nf_conntrack_bucket.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153451"/>
            <a:ext cx="650534" cy="650534"/>
            <a:chOff x="0" y="0"/>
            <a:chExt cx="867378" cy="867378"/>
          </a:xfrm>
        </p:grpSpPr>
        <p:sp>
          <p:nvSpPr>
            <p:cNvPr id="14" name="AutoShape 14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17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82796" y="1219003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2: Per-Bucket Lock Details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802" y="3906605"/>
            <a:ext cx="3682789" cy="460812"/>
            <a:chOff x="0" y="0"/>
            <a:chExt cx="707377" cy="885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377" cy="88511"/>
            </a:xfrm>
            <a:custGeom>
              <a:avLst/>
              <a:gdLst/>
              <a:ahLst/>
              <a:cxnLst/>
              <a:rect l="l" t="t" r="r" b="b"/>
              <a:pathLst>
                <a:path w="707377" h="88511">
                  <a:moveTo>
                    <a:pt x="0" y="0"/>
                  </a:moveTo>
                  <a:lnTo>
                    <a:pt x="707377" y="0"/>
                  </a:lnTo>
                  <a:lnTo>
                    <a:pt x="707377" y="88511"/>
                  </a:lnTo>
                  <a:lnTo>
                    <a:pt x="0" y="885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07377" cy="126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13388" y="3000221"/>
            <a:ext cx="6046894" cy="2364606"/>
          </a:xfrm>
          <a:custGeom>
            <a:avLst/>
            <a:gdLst/>
            <a:ahLst/>
            <a:cxnLst/>
            <a:rect l="l" t="t" r="r" b="b"/>
            <a:pathLst>
              <a:path w="6046894" h="2364606">
                <a:moveTo>
                  <a:pt x="0" y="0"/>
                </a:moveTo>
                <a:lnTo>
                  <a:pt x="6046893" y="0"/>
                </a:lnTo>
                <a:lnTo>
                  <a:pt x="6046893" y="2364606"/>
                </a:lnTo>
                <a:lnTo>
                  <a:pt x="0" y="2364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5366709" y="2666870"/>
            <a:ext cx="7031314" cy="5987449"/>
          </a:xfrm>
          <a:custGeom>
            <a:avLst/>
            <a:gdLst/>
            <a:ahLst/>
            <a:cxnLst/>
            <a:rect l="l" t="t" r="r" b="b"/>
            <a:pathLst>
              <a:path w="7031314" h="5987449">
                <a:moveTo>
                  <a:pt x="0" y="0"/>
                </a:moveTo>
                <a:lnTo>
                  <a:pt x="7031314" y="0"/>
                </a:lnTo>
                <a:lnTo>
                  <a:pt x="7031314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106603" y="2861272"/>
            <a:ext cx="6896749" cy="2642504"/>
          </a:xfrm>
          <a:custGeom>
            <a:avLst/>
            <a:gdLst/>
            <a:ahLst/>
            <a:cxnLst/>
            <a:rect l="l" t="t" r="r" b="b"/>
            <a:pathLst>
              <a:path w="6896749" h="2642504">
                <a:moveTo>
                  <a:pt x="0" y="0"/>
                </a:moveTo>
                <a:lnTo>
                  <a:pt x="6896749" y="0"/>
                </a:lnTo>
                <a:lnTo>
                  <a:pt x="6896749" y="2642505"/>
                </a:lnTo>
                <a:lnTo>
                  <a:pt x="0" y="2642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121129" y="8911495"/>
            <a:ext cx="9522474" cy="142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5757" lvl="1" indent="-177879" algn="ctr">
              <a:lnSpc>
                <a:spcPts val="2306"/>
              </a:lnSpc>
              <a:buFont typeface="Arial"/>
              <a:buChar char="•"/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Replace previous lock access:</a:t>
            </a:r>
          </a:p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nf_conntrack_locks → nf_conntrack_hash.lock (per-bucket lock)</a:t>
            </a:r>
          </a:p>
          <a:p>
            <a:pPr marL="355757" lvl="1" indent="-177879" algn="ctr">
              <a:lnSpc>
                <a:spcPts val="2306"/>
              </a:lnSpc>
              <a:spcBef>
                <a:spcPct val="0"/>
              </a:spcBef>
              <a:buFont typeface="Arial"/>
              <a:buChar char="•"/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Replace previous hash head access:</a:t>
            </a:r>
          </a:p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nf_conntrack_hash → nf_conntrack_hash.head</a:t>
            </a:r>
          </a:p>
          <a:p>
            <a:pPr algn="ctr">
              <a:lnSpc>
                <a:spcPts val="2306"/>
              </a:lnSpc>
              <a:spcBef>
                <a:spcPct val="0"/>
              </a:spcBef>
            </a:pPr>
            <a:endParaRPr lang="en-US" sz="1647" b="1" spc="-16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148771" y="5660595"/>
            <a:ext cx="4160683" cy="756651"/>
            <a:chOff x="0" y="0"/>
            <a:chExt cx="799169" cy="1453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9169" cy="145335"/>
            </a:xfrm>
            <a:custGeom>
              <a:avLst/>
              <a:gdLst/>
              <a:ahLst/>
              <a:cxnLst/>
              <a:rect l="l" t="t" r="r" b="b"/>
              <a:pathLst>
                <a:path w="799169" h="145335">
                  <a:moveTo>
                    <a:pt x="0" y="0"/>
                  </a:moveTo>
                  <a:lnTo>
                    <a:pt x="799169" y="0"/>
                  </a:lnTo>
                  <a:lnTo>
                    <a:pt x="799169" y="145335"/>
                  </a:lnTo>
                  <a:lnTo>
                    <a:pt x="0" y="145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99169" cy="183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49690" y="3906605"/>
            <a:ext cx="3591761" cy="642867"/>
            <a:chOff x="0" y="0"/>
            <a:chExt cx="689892" cy="1234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9892" cy="123480"/>
            </a:xfrm>
            <a:custGeom>
              <a:avLst/>
              <a:gdLst/>
              <a:ahLst/>
              <a:cxnLst/>
              <a:rect l="l" t="t" r="r" b="b"/>
              <a:pathLst>
                <a:path w="689892" h="123480">
                  <a:moveTo>
                    <a:pt x="0" y="0"/>
                  </a:moveTo>
                  <a:lnTo>
                    <a:pt x="689892" y="0"/>
                  </a:lnTo>
                  <a:lnTo>
                    <a:pt x="689892" y="123480"/>
                  </a:lnTo>
                  <a:lnTo>
                    <a:pt x="0" y="123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89892" cy="161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7802" y="3849713"/>
            <a:ext cx="4077691" cy="436479"/>
            <a:chOff x="0" y="0"/>
            <a:chExt cx="783228" cy="838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3228" cy="83837"/>
            </a:xfrm>
            <a:custGeom>
              <a:avLst/>
              <a:gdLst/>
              <a:ahLst/>
              <a:cxnLst/>
              <a:rect l="l" t="t" r="r" b="b"/>
              <a:pathLst>
                <a:path w="783228" h="83837">
                  <a:moveTo>
                    <a:pt x="0" y="0"/>
                  </a:moveTo>
                  <a:lnTo>
                    <a:pt x="783228" y="0"/>
                  </a:lnTo>
                  <a:lnTo>
                    <a:pt x="783228" y="83837"/>
                  </a:lnTo>
                  <a:lnTo>
                    <a:pt x="0" y="83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83228" cy="121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153451"/>
            <a:ext cx="650534" cy="650534"/>
            <a:chOff x="0" y="0"/>
            <a:chExt cx="867378" cy="867378"/>
          </a:xfrm>
        </p:grpSpPr>
        <p:sp>
          <p:nvSpPr>
            <p:cNvPr id="19" name="AutoShape 19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AutoShape 20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AutoShape 21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AutoShape 22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82796" y="1219003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2: Per-Bucket Lock Details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1345" y="6619627"/>
            <a:ext cx="5002688" cy="642867"/>
            <a:chOff x="0" y="0"/>
            <a:chExt cx="960898" cy="123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0898" cy="123480"/>
            </a:xfrm>
            <a:custGeom>
              <a:avLst/>
              <a:gdLst/>
              <a:ahLst/>
              <a:cxnLst/>
              <a:rect l="l" t="t" r="r" b="b"/>
              <a:pathLst>
                <a:path w="960898" h="123480">
                  <a:moveTo>
                    <a:pt x="0" y="0"/>
                  </a:moveTo>
                  <a:lnTo>
                    <a:pt x="960898" y="0"/>
                  </a:lnTo>
                  <a:lnTo>
                    <a:pt x="960898" y="123480"/>
                  </a:lnTo>
                  <a:lnTo>
                    <a:pt x="0" y="123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60898" cy="161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3967" y="3389441"/>
            <a:ext cx="5470748" cy="3508117"/>
          </a:xfrm>
          <a:custGeom>
            <a:avLst/>
            <a:gdLst/>
            <a:ahLst/>
            <a:cxnLst/>
            <a:rect l="l" t="t" r="r" b="b"/>
            <a:pathLst>
              <a:path w="5470748" h="3508117">
                <a:moveTo>
                  <a:pt x="0" y="0"/>
                </a:moveTo>
                <a:lnTo>
                  <a:pt x="5470748" y="0"/>
                </a:lnTo>
                <a:lnTo>
                  <a:pt x="5470748" y="3508118"/>
                </a:lnTo>
                <a:lnTo>
                  <a:pt x="0" y="3508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353967" y="3524554"/>
            <a:ext cx="4388252" cy="473078"/>
            <a:chOff x="0" y="0"/>
            <a:chExt cx="842879" cy="908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2879" cy="90867"/>
            </a:xfrm>
            <a:custGeom>
              <a:avLst/>
              <a:gdLst/>
              <a:ahLst/>
              <a:cxnLst/>
              <a:rect l="l" t="t" r="r" b="b"/>
              <a:pathLst>
                <a:path w="842879" h="90867">
                  <a:moveTo>
                    <a:pt x="0" y="0"/>
                  </a:moveTo>
                  <a:lnTo>
                    <a:pt x="842879" y="0"/>
                  </a:lnTo>
                  <a:lnTo>
                    <a:pt x="842879" y="90867"/>
                  </a:lnTo>
                  <a:lnTo>
                    <a:pt x="0" y="908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42879" cy="128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124685" y="3389441"/>
            <a:ext cx="6336282" cy="3873052"/>
          </a:xfrm>
          <a:custGeom>
            <a:avLst/>
            <a:gdLst/>
            <a:ahLst/>
            <a:cxnLst/>
            <a:rect l="l" t="t" r="r" b="b"/>
            <a:pathLst>
              <a:path w="6336282" h="3873052">
                <a:moveTo>
                  <a:pt x="0" y="0"/>
                </a:moveTo>
                <a:lnTo>
                  <a:pt x="6336282" y="0"/>
                </a:lnTo>
                <a:lnTo>
                  <a:pt x="6336282" y="3873053"/>
                </a:lnTo>
                <a:lnTo>
                  <a:pt x="0" y="3873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57524" y="7622797"/>
            <a:ext cx="5672544" cy="85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Use per-bucket locks (nf_conntrack_hash.lock) instead of the legacy global lock array (nf_conntrack_locks).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6718" y="7887620"/>
            <a:ext cx="4511943" cy="56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Remove initialization code related to the deprecated nf_conntrack_locks.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356189" y="6383088"/>
            <a:ext cx="5662638" cy="1087514"/>
            <a:chOff x="0" y="0"/>
            <a:chExt cx="1087659" cy="2088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7659" cy="208886"/>
            </a:xfrm>
            <a:custGeom>
              <a:avLst/>
              <a:gdLst/>
              <a:ahLst/>
              <a:cxnLst/>
              <a:rect l="l" t="t" r="r" b="b"/>
              <a:pathLst>
                <a:path w="1087659" h="208886">
                  <a:moveTo>
                    <a:pt x="0" y="0"/>
                  </a:moveTo>
                  <a:lnTo>
                    <a:pt x="1087659" y="0"/>
                  </a:lnTo>
                  <a:lnTo>
                    <a:pt x="1087659" y="208886"/>
                  </a:lnTo>
                  <a:lnTo>
                    <a:pt x="0" y="208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87659" cy="246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5850" y="1153451"/>
            <a:ext cx="650534" cy="650534"/>
            <a:chOff x="0" y="0"/>
            <a:chExt cx="867378" cy="867378"/>
          </a:xfrm>
        </p:grpSpPr>
        <p:sp>
          <p:nvSpPr>
            <p:cNvPr id="16" name="AutoShape 16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39946" y="1219003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2: Per-Bucket Lock Details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03171"/>
            <a:ext cx="5352031" cy="3144318"/>
          </a:xfrm>
          <a:custGeom>
            <a:avLst/>
            <a:gdLst/>
            <a:ahLst/>
            <a:cxnLst/>
            <a:rect l="l" t="t" r="r" b="b"/>
            <a:pathLst>
              <a:path w="5352031" h="3144318">
                <a:moveTo>
                  <a:pt x="0" y="0"/>
                </a:moveTo>
                <a:lnTo>
                  <a:pt x="5352031" y="0"/>
                </a:lnTo>
                <a:lnTo>
                  <a:pt x="5352031" y="3144319"/>
                </a:lnTo>
                <a:lnTo>
                  <a:pt x="0" y="3144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111577"/>
            <a:ext cx="3657614" cy="612399"/>
            <a:chOff x="0" y="0"/>
            <a:chExt cx="855993" cy="143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5993" cy="143320"/>
            </a:xfrm>
            <a:custGeom>
              <a:avLst/>
              <a:gdLst/>
              <a:ahLst/>
              <a:cxnLst/>
              <a:rect l="l" t="t" r="r" b="b"/>
              <a:pathLst>
                <a:path w="855993" h="143320">
                  <a:moveTo>
                    <a:pt x="0" y="0"/>
                  </a:moveTo>
                  <a:lnTo>
                    <a:pt x="855993" y="0"/>
                  </a:lnTo>
                  <a:lnTo>
                    <a:pt x="855993" y="143320"/>
                  </a:lnTo>
                  <a:lnTo>
                    <a:pt x="0" y="143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55993" cy="18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35901" y="2499178"/>
            <a:ext cx="2368879" cy="500335"/>
            <a:chOff x="0" y="0"/>
            <a:chExt cx="554390" cy="1170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4390" cy="117094"/>
            </a:xfrm>
            <a:custGeom>
              <a:avLst/>
              <a:gdLst/>
              <a:ahLst/>
              <a:cxnLst/>
              <a:rect l="l" t="t" r="r" b="b"/>
              <a:pathLst>
                <a:path w="554390" h="117094">
                  <a:moveTo>
                    <a:pt x="0" y="0"/>
                  </a:moveTo>
                  <a:lnTo>
                    <a:pt x="554390" y="0"/>
                  </a:lnTo>
                  <a:lnTo>
                    <a:pt x="554390" y="117094"/>
                  </a:lnTo>
                  <a:lnTo>
                    <a:pt x="0" y="117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54390" cy="15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471910" y="4802686"/>
            <a:ext cx="7908824" cy="3469997"/>
          </a:xfrm>
          <a:custGeom>
            <a:avLst/>
            <a:gdLst/>
            <a:ahLst/>
            <a:cxnLst/>
            <a:rect l="l" t="t" r="r" b="b"/>
            <a:pathLst>
              <a:path w="7908824" h="3469997">
                <a:moveTo>
                  <a:pt x="0" y="0"/>
                </a:moveTo>
                <a:lnTo>
                  <a:pt x="7908824" y="0"/>
                </a:lnTo>
                <a:lnTo>
                  <a:pt x="7908824" y="3469997"/>
                </a:lnTo>
                <a:lnTo>
                  <a:pt x="0" y="3469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618895" y="2269011"/>
            <a:ext cx="4267108" cy="6356958"/>
          </a:xfrm>
          <a:custGeom>
            <a:avLst/>
            <a:gdLst/>
            <a:ahLst/>
            <a:cxnLst/>
            <a:rect l="l" t="t" r="r" b="b"/>
            <a:pathLst>
              <a:path w="4267108" h="6356958">
                <a:moveTo>
                  <a:pt x="0" y="0"/>
                </a:moveTo>
                <a:lnTo>
                  <a:pt x="4267108" y="0"/>
                </a:lnTo>
                <a:lnTo>
                  <a:pt x="426710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679234" y="5750203"/>
            <a:ext cx="3851994" cy="113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Replace occurrences of hlist_nulls_head with nf_conntrack_bucket throughout the code.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471910" y="4802686"/>
            <a:ext cx="7389743" cy="703426"/>
            <a:chOff x="0" y="0"/>
            <a:chExt cx="1729424" cy="1646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9424" cy="164623"/>
            </a:xfrm>
            <a:custGeom>
              <a:avLst/>
              <a:gdLst/>
              <a:ahLst/>
              <a:cxnLst/>
              <a:rect l="l" t="t" r="r" b="b"/>
              <a:pathLst>
                <a:path w="1729424" h="164623">
                  <a:moveTo>
                    <a:pt x="0" y="0"/>
                  </a:moveTo>
                  <a:lnTo>
                    <a:pt x="1729424" y="0"/>
                  </a:lnTo>
                  <a:lnTo>
                    <a:pt x="1729424" y="164623"/>
                  </a:lnTo>
                  <a:lnTo>
                    <a:pt x="0" y="164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29424" cy="202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71910" y="6866664"/>
            <a:ext cx="7908824" cy="1603596"/>
            <a:chOff x="0" y="0"/>
            <a:chExt cx="1850905" cy="3752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50905" cy="375290"/>
            </a:xfrm>
            <a:custGeom>
              <a:avLst/>
              <a:gdLst/>
              <a:ahLst/>
              <a:cxnLst/>
              <a:rect l="l" t="t" r="r" b="b"/>
              <a:pathLst>
                <a:path w="1850905" h="375290">
                  <a:moveTo>
                    <a:pt x="0" y="0"/>
                  </a:moveTo>
                  <a:lnTo>
                    <a:pt x="1850905" y="0"/>
                  </a:lnTo>
                  <a:lnTo>
                    <a:pt x="1850905" y="375290"/>
                  </a:lnTo>
                  <a:lnTo>
                    <a:pt x="0" y="375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50905" cy="413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00950" y="2444422"/>
            <a:ext cx="3221500" cy="536862"/>
            <a:chOff x="0" y="0"/>
            <a:chExt cx="753929" cy="1256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3929" cy="125642"/>
            </a:xfrm>
            <a:custGeom>
              <a:avLst/>
              <a:gdLst/>
              <a:ahLst/>
              <a:cxnLst/>
              <a:rect l="l" t="t" r="r" b="b"/>
              <a:pathLst>
                <a:path w="753929" h="125642">
                  <a:moveTo>
                    <a:pt x="0" y="0"/>
                  </a:moveTo>
                  <a:lnTo>
                    <a:pt x="753929" y="0"/>
                  </a:lnTo>
                  <a:lnTo>
                    <a:pt x="753929" y="125642"/>
                  </a:lnTo>
                  <a:lnTo>
                    <a:pt x="0" y="1256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53929" cy="163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141699" y="5106676"/>
            <a:ext cx="3744304" cy="405180"/>
            <a:chOff x="0" y="0"/>
            <a:chExt cx="876281" cy="9482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6281" cy="94824"/>
            </a:xfrm>
            <a:custGeom>
              <a:avLst/>
              <a:gdLst/>
              <a:ahLst/>
              <a:cxnLst/>
              <a:rect l="l" t="t" r="r" b="b"/>
              <a:pathLst>
                <a:path w="876281" h="94824">
                  <a:moveTo>
                    <a:pt x="0" y="0"/>
                  </a:moveTo>
                  <a:lnTo>
                    <a:pt x="876281" y="0"/>
                  </a:lnTo>
                  <a:lnTo>
                    <a:pt x="876281" y="94824"/>
                  </a:lnTo>
                  <a:lnTo>
                    <a:pt x="0" y="94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76281" cy="132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41699" y="8220788"/>
            <a:ext cx="3744304" cy="405180"/>
            <a:chOff x="0" y="0"/>
            <a:chExt cx="876281" cy="9482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6281" cy="94824"/>
            </a:xfrm>
            <a:custGeom>
              <a:avLst/>
              <a:gdLst/>
              <a:ahLst/>
              <a:cxnLst/>
              <a:rect l="l" t="t" r="r" b="b"/>
              <a:pathLst>
                <a:path w="876281" h="94824">
                  <a:moveTo>
                    <a:pt x="0" y="0"/>
                  </a:moveTo>
                  <a:lnTo>
                    <a:pt x="876281" y="0"/>
                  </a:lnTo>
                  <a:lnTo>
                    <a:pt x="876281" y="94824"/>
                  </a:lnTo>
                  <a:lnTo>
                    <a:pt x="0" y="94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6281" cy="132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827577" y="8673594"/>
            <a:ext cx="7584123" cy="142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5757" lvl="1" indent="-177879" algn="ctr">
              <a:lnSpc>
                <a:spcPts val="2306"/>
              </a:lnSpc>
              <a:buFont typeface="Arial"/>
              <a:buChar char="•"/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Replace nf_conntrack_locks with nf_conntrack_hash.lock (per-bucket lock)</a:t>
            </a:r>
          </a:p>
          <a:p>
            <a:pPr marL="355757" lvl="1" indent="-177879" algn="ctr">
              <a:lnSpc>
                <a:spcPts val="2306"/>
              </a:lnSpc>
              <a:spcBef>
                <a:spcPct val="0"/>
              </a:spcBef>
              <a:buFont typeface="Arial"/>
              <a:buChar char="•"/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Replace hlist_nulls_head with nf_conntrack_bucket</a:t>
            </a:r>
          </a:p>
          <a:p>
            <a:pPr marL="355757" lvl="1" indent="-177879" algn="ctr">
              <a:lnSpc>
                <a:spcPts val="2306"/>
              </a:lnSpc>
              <a:spcBef>
                <a:spcPct val="0"/>
              </a:spcBef>
              <a:buFont typeface="Arial"/>
              <a:buChar char="•"/>
            </a:pPr>
            <a:r>
              <a:rPr lang="en-US" sz="1647" b="1" spc="-1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Update hash table access to reference the .head member of the bucket structure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28700" y="1153451"/>
            <a:ext cx="650534" cy="650534"/>
            <a:chOff x="0" y="0"/>
            <a:chExt cx="867378" cy="867378"/>
          </a:xfrm>
        </p:grpSpPr>
        <p:sp>
          <p:nvSpPr>
            <p:cNvPr id="29" name="AutoShape 29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AutoShape 30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AutoShape 31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AutoShape 32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982796" y="1219003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2: Per-Bucket Lock Details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736670"/>
            <a:ext cx="8115300" cy="166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Detailed analysis of the Netfilter/Connection Tracking code path.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Improve performance in high-load environments by minimizing lock contention.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30641"/>
            <a:ext cx="8529019" cy="250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In high-load environments, accessing the nf_conntrack hash table causes network throughput degradation due to lock contention.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Need to analyze the bottleneck of the existing global lock array method.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29292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90730"/>
            <a:ext cx="5389995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Research 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883235"/>
            <a:ext cx="5389995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Research Goal: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2796" y="1257103"/>
            <a:ext cx="81927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Project Overview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478059" y="522100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0144665" y="522100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9814894" y="522100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1554387" y="1930342"/>
            <a:ext cx="438471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Key Contributions: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5902" y="2542667"/>
            <a:ext cx="6728398" cy="213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499" b="1" spc="24">
                <a:solidFill>
                  <a:srgbClr val="4B61DE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Analysis</a:t>
            </a:r>
            <a:r>
              <a:rPr lang="en-US" sz="2499" spc="24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: Detailed analysis of the NF_HOOK → nft_do_chain path and the existing/new connection processing mechanism in nf_conntrack_in.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35902" y="4799643"/>
            <a:ext cx="6728398" cy="158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499" b="1" spc="24">
                <a:solidFill>
                  <a:srgbClr val="4B61DE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 1</a:t>
            </a:r>
            <a:r>
              <a:rPr lang="en-US" sz="2499" spc="24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: Implemented dynamic lock array allocation based on CPU count and hash table size.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35902" y="6425244"/>
            <a:ext cx="6728398" cy="158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499" b="1" spc="24">
                <a:solidFill>
                  <a:srgbClr val="4B61DE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Improvement2</a:t>
            </a:r>
            <a:r>
              <a:rPr lang="en-US" sz="2499" spc="24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: Implemented dedicated locks for each hash bucket to distribute contention.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5902" y="8050844"/>
            <a:ext cx="6727902" cy="158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499" b="1" spc="24">
                <a:solidFill>
                  <a:srgbClr val="4B61DE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Evaluation</a:t>
            </a:r>
            <a:r>
              <a:rPr lang="en-US" sz="2499" spc="24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: Quantitative performance measurement using perf and comparative analysis of the two methods.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54672" y="7074345"/>
            <a:ext cx="8792302" cy="3060255"/>
            <a:chOff x="0" y="0"/>
            <a:chExt cx="2315668" cy="805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5668" cy="805993"/>
            </a:xfrm>
            <a:custGeom>
              <a:avLst/>
              <a:gdLst/>
              <a:ahLst/>
              <a:cxnLst/>
              <a:rect l="l" t="t" r="r" b="b"/>
              <a:pathLst>
                <a:path w="2315668" h="805993">
                  <a:moveTo>
                    <a:pt x="44907" y="0"/>
                  </a:moveTo>
                  <a:lnTo>
                    <a:pt x="2270761" y="0"/>
                  </a:lnTo>
                  <a:cubicBezTo>
                    <a:pt x="2282671" y="0"/>
                    <a:pt x="2294093" y="4731"/>
                    <a:pt x="2302515" y="13153"/>
                  </a:cubicBezTo>
                  <a:cubicBezTo>
                    <a:pt x="2310937" y="21575"/>
                    <a:pt x="2315668" y="32997"/>
                    <a:pt x="2315668" y="44907"/>
                  </a:cubicBezTo>
                  <a:lnTo>
                    <a:pt x="2315668" y="761086"/>
                  </a:lnTo>
                  <a:cubicBezTo>
                    <a:pt x="2315668" y="785887"/>
                    <a:pt x="2295563" y="805993"/>
                    <a:pt x="2270761" y="805993"/>
                  </a:cubicBezTo>
                  <a:lnTo>
                    <a:pt x="44907" y="805993"/>
                  </a:lnTo>
                  <a:cubicBezTo>
                    <a:pt x="32997" y="805993"/>
                    <a:pt x="21575" y="801262"/>
                    <a:pt x="13153" y="792840"/>
                  </a:cubicBezTo>
                  <a:cubicBezTo>
                    <a:pt x="4731" y="784418"/>
                    <a:pt x="0" y="772996"/>
                    <a:pt x="0" y="761086"/>
                  </a:cubicBezTo>
                  <a:lnTo>
                    <a:pt x="0" y="44907"/>
                  </a:lnTo>
                  <a:cubicBezTo>
                    <a:pt x="0" y="32997"/>
                    <a:pt x="4731" y="21575"/>
                    <a:pt x="13153" y="13153"/>
                  </a:cubicBezTo>
                  <a:cubicBezTo>
                    <a:pt x="21575" y="4731"/>
                    <a:pt x="32997" y="0"/>
                    <a:pt x="44907" y="0"/>
                  </a:cubicBezTo>
                  <a:close/>
                </a:path>
              </a:pathLst>
            </a:custGeom>
            <a:solidFill>
              <a:srgbClr val="C5DA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15668" cy="853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1993" y="2828318"/>
            <a:ext cx="7992679" cy="392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endParaRPr/>
          </a:p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&gt; Disable unnecessary module loading &amp; automatic load balancing</a:t>
            </a:r>
          </a:p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&gt; IRQ Pinning: bind virtio IRQ → CPU 0</a:t>
            </a:r>
          </a:p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&gt; Reduce hash table size: buckets=512, max=300,000</a:t>
            </a:r>
          </a:p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&gt; Increase timeout: udp_timeout=3600</a:t>
            </a:r>
          </a:p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&gt; Disable tracking bypass (ensure all traffic is tracked)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44829" y="7959726"/>
            <a:ext cx="7714471" cy="217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Quantitatively evaluate lock contention mitigation by observing CPU usage changes in</a:t>
            </a:r>
          </a:p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__nf_conntrack_find_get and __nf_conntrack_confirm under high-load situations.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2734" y="2818793"/>
            <a:ext cx="3868586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892"/>
              </a:lnSpc>
              <a:buFont typeface="Arial"/>
              <a:buChar char="•"/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Server Settings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6147" y="3503005"/>
            <a:ext cx="9011853" cy="290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Tool : perf top</a:t>
            </a:r>
          </a:p>
          <a:p>
            <a:pPr algn="l">
              <a:lnSpc>
                <a:spcPts val="3892"/>
              </a:lnSpc>
            </a:pP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3892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option : -C 0 -F 100 (CPU 0 only, 100Hz sampling)</a:t>
            </a:r>
          </a:p>
          <a:p>
            <a:pPr algn="l">
              <a:lnSpc>
                <a:spcPts val="3892"/>
              </a:lnSpc>
            </a:pP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3892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Timing : When nf_conntrack_count reaches 300k and the system becomes overloaded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54672" y="2534630"/>
            <a:ext cx="806961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 spc="-3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Measurement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1993" y="7302483"/>
            <a:ext cx="7992679" cy="305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endParaRPr/>
          </a:p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&gt; Script: maintain pktgen.sh parameters</a:t>
            </a:r>
          </a:p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&gt; Unlimited fire mode: continuously generate new packets with random source IP</a:t>
            </a:r>
          </a:p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&gt; Burst: 100,000 (1M packets/s firing scenario)</a:t>
            </a:r>
          </a:p>
          <a:p>
            <a:pPr algn="l">
              <a:lnSpc>
                <a:spcPts val="3500"/>
              </a:lnSpc>
            </a:pPr>
            <a:r>
              <a:rPr lang="en-US" sz="2500" b="1" spc="-25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&gt; Execution CPU: single-core mode fixed</a:t>
            </a:r>
          </a:p>
          <a:p>
            <a:pPr algn="l">
              <a:lnSpc>
                <a:spcPts val="3500"/>
              </a:lnSpc>
            </a:pPr>
            <a:endParaRPr lang="en-US" sz="2500" b="1" spc="-25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2734" y="7083852"/>
            <a:ext cx="5166902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892"/>
              </a:lnSpc>
              <a:buFont typeface="Arial"/>
              <a:buChar char="•"/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Client Attack Profile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309816" y="7271875"/>
            <a:ext cx="4092248" cy="574676"/>
            <a:chOff x="0" y="0"/>
            <a:chExt cx="1077794" cy="1513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7794" cy="151355"/>
            </a:xfrm>
            <a:custGeom>
              <a:avLst/>
              <a:gdLst/>
              <a:ahLst/>
              <a:cxnLst/>
              <a:rect l="l" t="t" r="r" b="b"/>
              <a:pathLst>
                <a:path w="1077794" h="151355">
                  <a:moveTo>
                    <a:pt x="75677" y="0"/>
                  </a:moveTo>
                  <a:lnTo>
                    <a:pt x="1002116" y="0"/>
                  </a:lnTo>
                  <a:cubicBezTo>
                    <a:pt x="1043912" y="0"/>
                    <a:pt x="1077794" y="33882"/>
                    <a:pt x="1077794" y="75677"/>
                  </a:cubicBezTo>
                  <a:lnTo>
                    <a:pt x="1077794" y="75677"/>
                  </a:lnTo>
                  <a:cubicBezTo>
                    <a:pt x="1077794" y="117473"/>
                    <a:pt x="1043912" y="151355"/>
                    <a:pt x="1002116" y="151355"/>
                  </a:cubicBezTo>
                  <a:lnTo>
                    <a:pt x="75677" y="151355"/>
                  </a:lnTo>
                  <a:cubicBezTo>
                    <a:pt x="33882" y="151355"/>
                    <a:pt x="0" y="117473"/>
                    <a:pt x="0" y="75677"/>
                  </a:cubicBezTo>
                  <a:lnTo>
                    <a:pt x="0" y="75677"/>
                  </a:lnTo>
                  <a:cubicBezTo>
                    <a:pt x="0" y="33882"/>
                    <a:pt x="33882" y="0"/>
                    <a:pt x="75677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77794" cy="198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b="1" spc="-25">
                  <a:solidFill>
                    <a:srgbClr val="FFFFF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Measurement Objective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153451"/>
            <a:ext cx="650534" cy="650534"/>
            <a:chOff x="0" y="0"/>
            <a:chExt cx="867378" cy="867378"/>
          </a:xfrm>
        </p:grpSpPr>
        <p:sp>
          <p:nvSpPr>
            <p:cNvPr id="16" name="AutoShape 16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82796" y="1219003"/>
            <a:ext cx="16305204" cy="120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Performance Analysis Environment (Benchmark Variables)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53451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679234" y="2462690"/>
            <a:ext cx="14451232" cy="6972719"/>
          </a:xfrm>
          <a:custGeom>
            <a:avLst/>
            <a:gdLst/>
            <a:ahLst/>
            <a:cxnLst/>
            <a:rect l="l" t="t" r="r" b="b"/>
            <a:pathLst>
              <a:path w="14451232" h="6972719">
                <a:moveTo>
                  <a:pt x="0" y="0"/>
                </a:moveTo>
                <a:lnTo>
                  <a:pt x="14451232" y="0"/>
                </a:lnTo>
                <a:lnTo>
                  <a:pt x="14451232" y="6972720"/>
                </a:lnTo>
                <a:lnTo>
                  <a:pt x="0" y="697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982796" y="1219003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Performance Results: Dynamic Spinlock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39365" y="1642539"/>
            <a:ext cx="14209270" cy="3427986"/>
          </a:xfrm>
          <a:custGeom>
            <a:avLst/>
            <a:gdLst/>
            <a:ahLst/>
            <a:cxnLst/>
            <a:rect l="l" t="t" r="r" b="b"/>
            <a:pathLst>
              <a:path w="14209270" h="3427986">
                <a:moveTo>
                  <a:pt x="0" y="0"/>
                </a:moveTo>
                <a:lnTo>
                  <a:pt x="14209270" y="0"/>
                </a:lnTo>
                <a:lnTo>
                  <a:pt x="14209270" y="3427986"/>
                </a:lnTo>
                <a:lnTo>
                  <a:pt x="0" y="3427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5895340"/>
            <a:ext cx="7751896" cy="427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9" lvl="1" indent="-237499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__nf_conntrack_confirm CPU cost decreased by 1.84%</a:t>
            </a: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→ Reduced lock contention on the connection confirmation path.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29292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99" lvl="1" indent="-237499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_</a:t>
            </a:r>
            <a:r>
              <a:rPr lang="en-US" sz="2200" b="1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_nf_conntrack_find_get CPU cost decreased by 0.41% </a:t>
            </a: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- → Shortened lock wait time during existing connection lookup.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29292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99" lvl="1" indent="-237499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Dynamically allocated locks distribute contention effectively → Overall performance improvement in key functions.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038758"/>
            <a:ext cx="7428298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Lock Contention Mitigation Effects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07404" y="5442000"/>
            <a:ext cx="7751896" cy="466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endParaRPr/>
          </a:p>
          <a:p>
            <a:pPr marL="474999" lvl="1" indent="-237499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vp_notify increased by more than 1.6×</a:t>
            </a: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→ Longer spin waits under dynamic spinlock caused more frequent Guest ↔ Host notifications.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29292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99" lvl="1" indent="-237499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Lock acquisition failures → relax/yield operations in VMs lead to increased hypervisor (Host-OS) involvement.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29292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99" lvl="1" indent="-237499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In bare-metal environments, this overhead does not occur → greater performance gains expected on physical servers.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07404" y="5043880"/>
            <a:ext cx="6741232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Notes (Virtualized Environment)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48330"/>
            <a:ext cx="650534" cy="650534"/>
            <a:chOff x="0" y="0"/>
            <a:chExt cx="867378" cy="867378"/>
          </a:xfrm>
        </p:grpSpPr>
        <p:sp>
          <p:nvSpPr>
            <p:cNvPr id="8" name="AutoShape 8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82796" y="613881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Performance Results: Dynamic Spinlock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8330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679234" y="2448699"/>
            <a:ext cx="14144137" cy="6117339"/>
          </a:xfrm>
          <a:custGeom>
            <a:avLst/>
            <a:gdLst/>
            <a:ahLst/>
            <a:cxnLst/>
            <a:rect l="l" t="t" r="r" b="b"/>
            <a:pathLst>
              <a:path w="14144137" h="6117339">
                <a:moveTo>
                  <a:pt x="0" y="0"/>
                </a:moveTo>
                <a:lnTo>
                  <a:pt x="14144137" y="0"/>
                </a:lnTo>
                <a:lnTo>
                  <a:pt x="14144137" y="6117339"/>
                </a:lnTo>
                <a:lnTo>
                  <a:pt x="0" y="611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982796" y="613881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Performance Results: Per-Bucket Lock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5066" y="1458384"/>
            <a:ext cx="13477869" cy="3352620"/>
          </a:xfrm>
          <a:custGeom>
            <a:avLst/>
            <a:gdLst/>
            <a:ahLst/>
            <a:cxnLst/>
            <a:rect l="l" t="t" r="r" b="b"/>
            <a:pathLst>
              <a:path w="13477869" h="3352620">
                <a:moveTo>
                  <a:pt x="0" y="0"/>
                </a:moveTo>
                <a:lnTo>
                  <a:pt x="13477868" y="0"/>
                </a:lnTo>
                <a:lnTo>
                  <a:pt x="13477868" y="3352620"/>
                </a:lnTo>
                <a:lnTo>
                  <a:pt x="0" y="335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5859138"/>
            <a:ext cx="7751896" cy="388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9" lvl="1" indent="-237499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vp_notify decreased by 11.37% </a:t>
            </a: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Efficient lock handling significantly reduces Guest–Host communication overhead, which was the main bottleneck in virtualized environments.</a:t>
            </a:r>
          </a:p>
          <a:p>
            <a:pPr marL="474999" lvl="1" indent="-237499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__default_idle_call increased by 8.98% </a:t>
            </a: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CPU resources were saved and transitioned into idle state → better system efficiency.</a:t>
            </a:r>
          </a:p>
          <a:p>
            <a:pPr marL="474999" lvl="1" indent="-237499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__nf_conntrack_confirm decreased by 1.24% </a:t>
            </a: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→ Reduced overhead during new connection confirmation → improved concurrency.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914900"/>
            <a:ext cx="6759480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Lock Contention Mitigation Effects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07404" y="5525763"/>
            <a:ext cx="7751896" cy="349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endParaRPr/>
          </a:p>
          <a:p>
            <a:pPr marL="474999" lvl="1" indent="-237499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__nf_conntrack_find_get increased by 0.59%  </a:t>
            </a: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Due to reduced noise (e.g., vp_notify), more CPU cycles are now spent on lookup operations.</a:t>
            </a:r>
          </a:p>
          <a:p>
            <a:pPr marL="474999" lvl="1" indent="-237499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Per-bucket lock distribution improves overall system stability and reduces contention.Even in </a:t>
            </a:r>
            <a:r>
              <a:rPr lang="en-US" sz="2200" b="1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virtualized environments</a:t>
            </a:r>
            <a:r>
              <a:rPr lang="en-US" sz="22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performance improvement is consistent → Greater stability compared to dynamic spinlock approach.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07404" y="4944478"/>
            <a:ext cx="5389995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Detailed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48330"/>
            <a:ext cx="650534" cy="650534"/>
            <a:chOff x="0" y="0"/>
            <a:chExt cx="867378" cy="867378"/>
          </a:xfrm>
        </p:grpSpPr>
        <p:sp>
          <p:nvSpPr>
            <p:cNvPr id="8" name="AutoShape 8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82796" y="613881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Performance Results: Per-Bucket Lock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9234" y="3088705"/>
            <a:ext cx="5788914" cy="1487124"/>
            <a:chOff x="0" y="0"/>
            <a:chExt cx="1524652" cy="3916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4652" cy="391671"/>
            </a:xfrm>
            <a:custGeom>
              <a:avLst/>
              <a:gdLst/>
              <a:ahLst/>
              <a:cxnLst/>
              <a:rect l="l" t="t" r="r" b="b"/>
              <a:pathLst>
                <a:path w="1524652" h="391671">
                  <a:moveTo>
                    <a:pt x="68206" y="0"/>
                  </a:moveTo>
                  <a:lnTo>
                    <a:pt x="1456446" y="0"/>
                  </a:lnTo>
                  <a:cubicBezTo>
                    <a:pt x="1494115" y="0"/>
                    <a:pt x="1524652" y="30537"/>
                    <a:pt x="1524652" y="68206"/>
                  </a:cubicBezTo>
                  <a:lnTo>
                    <a:pt x="1524652" y="323465"/>
                  </a:lnTo>
                  <a:cubicBezTo>
                    <a:pt x="1524652" y="361134"/>
                    <a:pt x="1494115" y="391671"/>
                    <a:pt x="1456446" y="391671"/>
                  </a:cubicBezTo>
                  <a:lnTo>
                    <a:pt x="68206" y="391671"/>
                  </a:lnTo>
                  <a:cubicBezTo>
                    <a:pt x="30537" y="391671"/>
                    <a:pt x="0" y="361134"/>
                    <a:pt x="0" y="323465"/>
                  </a:cubicBezTo>
                  <a:lnTo>
                    <a:pt x="0" y="68206"/>
                  </a:lnTo>
                  <a:cubicBezTo>
                    <a:pt x="0" y="30537"/>
                    <a:pt x="30537" y="0"/>
                    <a:pt x="68206" y="0"/>
                  </a:cubicBezTo>
                  <a:close/>
                </a:path>
              </a:pathLst>
            </a:custGeom>
            <a:solidFill>
              <a:srgbClr val="C5DAF8"/>
            </a:solidFill>
            <a:ln w="38100" cap="rnd">
              <a:solidFill>
                <a:srgbClr val="357EC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524652" cy="448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Dynamic Spinlock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099482"/>
            <a:ext cx="15892136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Both methods reduce the CPU cost of __nf_conntrack_confirm, demonstrating mitigation of lock contention on the new-connection confirmation path.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259571"/>
            <a:ext cx="10555190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Common Findings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98680" y="3088705"/>
            <a:ext cx="5788914" cy="1487124"/>
            <a:chOff x="0" y="0"/>
            <a:chExt cx="1524652" cy="3916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652" cy="391671"/>
            </a:xfrm>
            <a:custGeom>
              <a:avLst/>
              <a:gdLst/>
              <a:ahLst/>
              <a:cxnLst/>
              <a:rect l="l" t="t" r="r" b="b"/>
              <a:pathLst>
                <a:path w="1524652" h="391671">
                  <a:moveTo>
                    <a:pt x="68206" y="0"/>
                  </a:moveTo>
                  <a:lnTo>
                    <a:pt x="1456446" y="0"/>
                  </a:lnTo>
                  <a:cubicBezTo>
                    <a:pt x="1494115" y="0"/>
                    <a:pt x="1524652" y="30537"/>
                    <a:pt x="1524652" y="68206"/>
                  </a:cubicBezTo>
                  <a:lnTo>
                    <a:pt x="1524652" y="323465"/>
                  </a:lnTo>
                  <a:cubicBezTo>
                    <a:pt x="1524652" y="361134"/>
                    <a:pt x="1494115" y="391671"/>
                    <a:pt x="1456446" y="391671"/>
                  </a:cubicBezTo>
                  <a:lnTo>
                    <a:pt x="68206" y="391671"/>
                  </a:lnTo>
                  <a:cubicBezTo>
                    <a:pt x="30537" y="391671"/>
                    <a:pt x="0" y="361134"/>
                    <a:pt x="0" y="323465"/>
                  </a:cubicBezTo>
                  <a:lnTo>
                    <a:pt x="0" y="68206"/>
                  </a:lnTo>
                  <a:cubicBezTo>
                    <a:pt x="0" y="30537"/>
                    <a:pt x="30537" y="0"/>
                    <a:pt x="68206" y="0"/>
                  </a:cubicBezTo>
                  <a:close/>
                </a:path>
              </a:pathLst>
            </a:custGeom>
            <a:solidFill>
              <a:srgbClr val="C5DAF8"/>
            </a:solidFill>
            <a:ln w="38100" cap="rnd">
              <a:solidFill>
                <a:srgbClr val="357EC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524652" cy="448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Per-Bucket Lock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3967" y="5282390"/>
            <a:ext cx="7607604" cy="166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__nf_conntrack_confirm:</a:t>
            </a:r>
            <a:r>
              <a:rPr lang="en-US" sz="2400">
                <a:solidFill>
                  <a:srgbClr val="159A1E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↓1.84%p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__nf_conntrack_find_get: </a:t>
            </a:r>
            <a:r>
              <a:rPr lang="en-US" sz="2400">
                <a:solidFill>
                  <a:srgbClr val="159A1E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↓0.41%p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vp_notify: </a:t>
            </a:r>
            <a:r>
              <a:rPr lang="en-US" sz="2400">
                <a:solidFill>
                  <a:srgbClr val="FF0D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↑</a:t>
            </a:r>
            <a:r>
              <a:rPr lang="en-US" sz="2400">
                <a:solidFill>
                  <a:srgbClr val="DE5A53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16.16%p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default_idle_call:</a:t>
            </a:r>
            <a:r>
              <a:rPr lang="en-US" sz="2400">
                <a:solidFill>
                  <a:srgbClr val="159A1E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↓9.67%p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3967" y="4442479"/>
            <a:ext cx="4939131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Performance Metrics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85483" y="5282390"/>
            <a:ext cx="7607604" cy="166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__nf_conntrack_confirm: </a:t>
            </a:r>
            <a:r>
              <a:rPr lang="en-US" sz="2400">
                <a:solidFill>
                  <a:srgbClr val="159A1E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↓1.24%p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__nf_conntrack_find_get: </a:t>
            </a:r>
            <a:r>
              <a:rPr lang="en-US" sz="2400">
                <a:solidFill>
                  <a:srgbClr val="DE5A53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↑0.59%p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vp_notify:</a:t>
            </a:r>
            <a:r>
              <a:rPr lang="en-US" sz="2400">
                <a:solidFill>
                  <a:srgbClr val="159A1E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↓11.37%p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default_idle_call: </a:t>
            </a:r>
            <a:r>
              <a:rPr lang="en-US" sz="2400">
                <a:solidFill>
                  <a:srgbClr val="159A1E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↑8.98%p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85483" y="4442479"/>
            <a:ext cx="4939131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Performance Metrics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7164" y="7547164"/>
            <a:ext cx="7607604" cy="250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Dynamically adjusts lock array size to optimize for CPU count and hash table size.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However, in virtualized environments, longer spin-waits cause increased Host-OS traps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→ significant vp_notify overhead.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→ Works efficiently on bare-metal systems.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7164" y="6945826"/>
            <a:ext cx="4939131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Characteristics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85483" y="7785737"/>
            <a:ext cx="7607604" cy="250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Each bucket owns its own lock → fundamentally distributes contention.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Even in VM environments, lower vp_notify overhead yields stable performance.</a:t>
            </a:r>
          </a:p>
          <a:p>
            <a:pPr marL="518178" lvl="1" indent="-259089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Drastically reduces Guest-Host communication cost.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85483" y="6945826"/>
            <a:ext cx="4939131" cy="64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b="1" spc="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Characteristics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548330"/>
            <a:ext cx="650534" cy="650534"/>
            <a:chOff x="0" y="0"/>
            <a:chExt cx="867378" cy="867378"/>
          </a:xfrm>
        </p:grpSpPr>
        <p:sp>
          <p:nvSpPr>
            <p:cNvPr id="19" name="AutoShape 19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AutoShape 20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AutoShape 21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AutoShape 22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82796" y="613881"/>
            <a:ext cx="16305204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b="1" spc="-14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Performance Results: Per-Bucket Lock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1199" y="2864571"/>
            <a:ext cx="3774078" cy="377407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25061" y="1076128"/>
            <a:ext cx="1533423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7071" y="3464798"/>
            <a:ext cx="3462333" cy="255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622" b="1" spc="-26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The primary performance bottleneck in the Netfilter/Conntrack pipeline is lock contention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9234" y="7820564"/>
            <a:ext cx="3925776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Under high-load environments, global lock array contention is a major root cause of performance degradation.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80545" y="7820564"/>
            <a:ext cx="3925776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Maintains stability even in virtualized environments and offers superior lock distribution efficiency.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03258" y="7820564"/>
            <a:ext cx="4456042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 VMs, increased vp_notify overhead reduces benefits,</a:t>
            </a:r>
          </a:p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whereas in bare-metal systems, it remains effective.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799287" y="6683280"/>
            <a:ext cx="488291" cy="855436"/>
            <a:chOff x="0" y="0"/>
            <a:chExt cx="651054" cy="1140581"/>
          </a:xfrm>
        </p:grpSpPr>
        <p:sp>
          <p:nvSpPr>
            <p:cNvPr id="16" name="Freeform 16"/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522001" y="6683280"/>
            <a:ext cx="488291" cy="855436"/>
            <a:chOff x="0" y="0"/>
            <a:chExt cx="651054" cy="1140581"/>
          </a:xfrm>
        </p:grpSpPr>
        <p:sp>
          <p:nvSpPr>
            <p:cNvPr id="20" name="Freeform 20"/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374092" y="6683280"/>
            <a:ext cx="488291" cy="855436"/>
            <a:chOff x="0" y="0"/>
            <a:chExt cx="651054" cy="1140581"/>
          </a:xfrm>
        </p:grpSpPr>
        <p:sp>
          <p:nvSpPr>
            <p:cNvPr id="24" name="Freeform 24"/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156394" y="2909203"/>
            <a:ext cx="3774078" cy="377407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194752" y="3861522"/>
            <a:ext cx="3697363" cy="183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Per-Bucket Lock provides the most consistent improvement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879107" y="2864571"/>
            <a:ext cx="3774078" cy="377407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2926990" y="4090122"/>
            <a:ext cx="3697363" cy="13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Dynamic Spinlock is suitable for physical servers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1389" y="4092832"/>
            <a:ext cx="9138809" cy="126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000" b="1" spc="-24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 rot="1877031">
            <a:off x="14763912" y="1412784"/>
            <a:ext cx="2534826" cy="10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3455" b="1" spc="307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336663" y="2179104"/>
            <a:ext cx="711974" cy="711974"/>
            <a:chOff x="0" y="0"/>
            <a:chExt cx="949298" cy="949298"/>
          </a:xfrm>
        </p:grpSpPr>
        <p:sp>
          <p:nvSpPr>
            <p:cNvPr id="5" name="AutoShape 5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02495" y="5610349"/>
            <a:ext cx="8095966" cy="98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799" b="1" spc="216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TEAM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384120" y="3375858"/>
            <a:ext cx="9898365" cy="5026919"/>
          </a:xfrm>
          <a:custGeom>
            <a:avLst/>
            <a:gdLst/>
            <a:ahLst/>
            <a:cxnLst/>
            <a:rect l="l" t="t" r="r" b="b"/>
            <a:pathLst>
              <a:path w="9898365" h="5026919">
                <a:moveTo>
                  <a:pt x="0" y="0"/>
                </a:moveTo>
                <a:lnTo>
                  <a:pt x="9898365" y="0"/>
                </a:lnTo>
                <a:lnTo>
                  <a:pt x="9898365" y="5026919"/>
                </a:lnTo>
                <a:lnTo>
                  <a:pt x="0" y="5026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925061" y="1076128"/>
            <a:ext cx="1533423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Netfilter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24945" y="2280438"/>
            <a:ext cx="5727062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 spc="-26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What is Netfilter?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24777" y="5057149"/>
            <a:ext cx="5727062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 spc="-26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Key Operating Principles: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24777" y="7842259"/>
            <a:ext cx="5727062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 spc="-26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Relation to Connection Tracking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24945" y="2786673"/>
            <a:ext cx="6993824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 packet control framework inside the Linux kernel network stack.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Intercepts and controls traffic by placing Hooks on the main paths where packets travel.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24945" y="5567054"/>
            <a:ext cx="6484080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Hooking: Intercepting packets at key points.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Verdict: Executes registered handler functions and decides the packet's fate (e.g., ACCEPT, DROP).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24777" y="8352164"/>
            <a:ext cx="648408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The Connection Tracking system is a state management module that operates by registering at these Netfilter hook points.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64699" y="3315195"/>
            <a:ext cx="10628216" cy="5746489"/>
          </a:xfrm>
          <a:custGeom>
            <a:avLst/>
            <a:gdLst/>
            <a:ahLst/>
            <a:cxnLst/>
            <a:rect l="l" t="t" r="r" b="b"/>
            <a:pathLst>
              <a:path w="10628216" h="5746489">
                <a:moveTo>
                  <a:pt x="0" y="0"/>
                </a:moveTo>
                <a:lnTo>
                  <a:pt x="10628215" y="0"/>
                </a:lnTo>
                <a:lnTo>
                  <a:pt x="10628215" y="5746489"/>
                </a:lnTo>
                <a:lnTo>
                  <a:pt x="0" y="5746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925061" y="1085653"/>
            <a:ext cx="15334239" cy="163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4"/>
              </a:lnSpc>
            </a:pPr>
            <a:r>
              <a:rPr lang="en-US" sz="5900" b="1" spc="-17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Packet Processing Flow : </a:t>
            </a:r>
          </a:p>
          <a:p>
            <a:pPr algn="l">
              <a:lnSpc>
                <a:spcPts val="5544"/>
              </a:lnSpc>
            </a:pPr>
            <a:r>
              <a:rPr lang="en-US" sz="4400" b="1" spc="-132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→ ip_rcv() → NF_HOOK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03583" y="2544240"/>
            <a:ext cx="5727062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7" lvl="1" indent="-248289" algn="just">
              <a:lnSpc>
                <a:spcPts val="2990"/>
              </a:lnSpc>
              <a:buAutoNum type="arabicPeriod"/>
            </a:pPr>
            <a:r>
              <a:rPr lang="en-US" sz="2300" b="1" spc="-23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Receive (L1):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03583" y="4144944"/>
            <a:ext cx="5727062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8288" lvl="1" algn="l">
              <a:lnSpc>
                <a:spcPts val="2990"/>
              </a:lnSpc>
            </a:pPr>
            <a:r>
              <a:rPr lang="en-US" sz="2300" b="1" spc="-23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en-US" sz="2300" b="1" spc="-23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sk_buff</a:t>
            </a:r>
            <a:r>
              <a:rPr lang="en-US" sz="2300" b="1" spc="-23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Conversion (L2)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03583" y="5746414"/>
            <a:ext cx="5727062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8288" lvl="1" algn="l">
              <a:lnSpc>
                <a:spcPts val="2990"/>
              </a:lnSpc>
            </a:pPr>
            <a:r>
              <a:rPr lang="en-US" sz="2300" b="1" spc="-23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Header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03752" y="7171989"/>
            <a:ext cx="5727062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8288" lvl="1" algn="l">
              <a:lnSpc>
                <a:spcPts val="2990"/>
              </a:lnSpc>
            </a:pPr>
            <a:r>
              <a:rPr lang="en-US" sz="2300" b="1" spc="-23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 </a:t>
            </a:r>
            <a:r>
              <a:rPr lang="en-US" sz="2300" b="1" spc="-23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ip_rcv</a:t>
            </a:r>
            <a:r>
              <a:rPr lang="en-US" sz="2300" b="1" spc="-23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() → NF_HOOK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03752" y="3105319"/>
            <a:ext cx="648408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Network card receives packets from outside (Physical layer).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3752" y="4706919"/>
            <a:ext cx="648408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Driver converts Ethernet frame to sk_buff structure.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03752" y="6303944"/>
            <a:ext cx="648408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Analyzes Ethernet header to identify IP packets.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03920" y="7729519"/>
            <a:ext cx="648408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Validates IPv4 packets and calls NF_HOOK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03583" y="8502314"/>
            <a:ext cx="5727062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8288" lvl="1" algn="l">
              <a:lnSpc>
                <a:spcPts val="2990"/>
              </a:lnSpc>
            </a:pPr>
            <a:r>
              <a:rPr lang="en-US" sz="2300" b="1" spc="-23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 Hook Chain Execution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03752" y="9059843"/>
            <a:ext cx="648408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Sequentially executes hook functions: NF_Hook → nf_hook() → nf_hook_slow()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08074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429185"/>
            <a:ext cx="6935211" cy="2375310"/>
          </a:xfrm>
          <a:custGeom>
            <a:avLst/>
            <a:gdLst/>
            <a:ahLst/>
            <a:cxnLst/>
            <a:rect l="l" t="t" r="r" b="b"/>
            <a:pathLst>
              <a:path w="6935211" h="2375310">
                <a:moveTo>
                  <a:pt x="0" y="0"/>
                </a:moveTo>
                <a:lnTo>
                  <a:pt x="6935211" y="0"/>
                </a:lnTo>
                <a:lnTo>
                  <a:pt x="6935211" y="2375310"/>
                </a:lnTo>
                <a:lnTo>
                  <a:pt x="0" y="2375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8700" y="5214070"/>
            <a:ext cx="9178158" cy="2099504"/>
          </a:xfrm>
          <a:custGeom>
            <a:avLst/>
            <a:gdLst/>
            <a:ahLst/>
            <a:cxnLst/>
            <a:rect l="l" t="t" r="r" b="b"/>
            <a:pathLst>
              <a:path w="9178158" h="2099504">
                <a:moveTo>
                  <a:pt x="0" y="0"/>
                </a:moveTo>
                <a:lnTo>
                  <a:pt x="9178158" y="0"/>
                </a:lnTo>
                <a:lnTo>
                  <a:pt x="9178158" y="2099503"/>
                </a:lnTo>
                <a:lnTo>
                  <a:pt x="0" y="2099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723726" y="2060655"/>
            <a:ext cx="4355613" cy="4203166"/>
          </a:xfrm>
          <a:custGeom>
            <a:avLst/>
            <a:gdLst/>
            <a:ahLst/>
            <a:cxnLst/>
            <a:rect l="l" t="t" r="r" b="b"/>
            <a:pathLst>
              <a:path w="4355613" h="4203166">
                <a:moveTo>
                  <a:pt x="0" y="0"/>
                </a:moveTo>
                <a:lnTo>
                  <a:pt x="4355613" y="0"/>
                </a:lnTo>
                <a:lnTo>
                  <a:pt x="4355613" y="4203166"/>
                </a:lnTo>
                <a:lnTo>
                  <a:pt x="0" y="4203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0723726" y="6301921"/>
            <a:ext cx="5192360" cy="3751480"/>
          </a:xfrm>
          <a:custGeom>
            <a:avLst/>
            <a:gdLst/>
            <a:ahLst/>
            <a:cxnLst/>
            <a:rect l="l" t="t" r="r" b="b"/>
            <a:pathLst>
              <a:path w="5192360" h="3751480">
                <a:moveTo>
                  <a:pt x="0" y="0"/>
                </a:moveTo>
                <a:lnTo>
                  <a:pt x="5192360" y="0"/>
                </a:lnTo>
                <a:lnTo>
                  <a:pt x="5192360" y="3751481"/>
                </a:lnTo>
                <a:lnTo>
                  <a:pt x="0" y="3751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415049" y="3985586"/>
            <a:ext cx="3956718" cy="658532"/>
            <a:chOff x="0" y="0"/>
            <a:chExt cx="759992" cy="126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9992" cy="126488"/>
            </a:xfrm>
            <a:custGeom>
              <a:avLst/>
              <a:gdLst/>
              <a:ahLst/>
              <a:cxnLst/>
              <a:rect l="l" t="t" r="r" b="b"/>
              <a:pathLst>
                <a:path w="759992" h="126488">
                  <a:moveTo>
                    <a:pt x="0" y="0"/>
                  </a:moveTo>
                  <a:lnTo>
                    <a:pt x="759992" y="0"/>
                  </a:lnTo>
                  <a:lnTo>
                    <a:pt x="759992" y="126488"/>
                  </a:lnTo>
                  <a:lnTo>
                    <a:pt x="0" y="12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59992" cy="164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37351" y="6263821"/>
            <a:ext cx="4781515" cy="246133"/>
            <a:chOff x="0" y="0"/>
            <a:chExt cx="918416" cy="472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8416" cy="47276"/>
            </a:xfrm>
            <a:custGeom>
              <a:avLst/>
              <a:gdLst/>
              <a:ahLst/>
              <a:cxnLst/>
              <a:rect l="l" t="t" r="r" b="b"/>
              <a:pathLst>
                <a:path w="918416" h="47276">
                  <a:moveTo>
                    <a:pt x="0" y="0"/>
                  </a:moveTo>
                  <a:lnTo>
                    <a:pt x="918416" y="0"/>
                  </a:lnTo>
                  <a:lnTo>
                    <a:pt x="918416" y="47276"/>
                  </a:lnTo>
                  <a:lnTo>
                    <a:pt x="0" y="472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18416" cy="85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227919" y="9158144"/>
            <a:ext cx="3383943" cy="223222"/>
            <a:chOff x="0" y="0"/>
            <a:chExt cx="649975" cy="428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9975" cy="42876"/>
            </a:xfrm>
            <a:custGeom>
              <a:avLst/>
              <a:gdLst/>
              <a:ahLst/>
              <a:cxnLst/>
              <a:rect l="l" t="t" r="r" b="b"/>
              <a:pathLst>
                <a:path w="649975" h="42876">
                  <a:moveTo>
                    <a:pt x="0" y="0"/>
                  </a:moveTo>
                  <a:lnTo>
                    <a:pt x="649975" y="0"/>
                  </a:lnTo>
                  <a:lnTo>
                    <a:pt x="649975" y="42876"/>
                  </a:lnTo>
                  <a:lnTo>
                    <a:pt x="0" y="428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49975" cy="80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4524840" y="4663784"/>
            <a:ext cx="122978" cy="1600037"/>
          </a:xfrm>
          <a:prstGeom prst="line">
            <a:avLst/>
          </a:prstGeom>
          <a:ln w="38100" cap="flat">
            <a:solidFill>
              <a:srgbClr val="FF0D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>
            <a:off x="6867172" y="6511432"/>
            <a:ext cx="5277956" cy="2746868"/>
          </a:xfrm>
          <a:prstGeom prst="line">
            <a:avLst/>
          </a:prstGeom>
          <a:ln w="38100" cap="flat">
            <a:solidFill>
              <a:srgbClr val="FF0D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925061" y="563428"/>
            <a:ext cx="15334239" cy="163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4"/>
              </a:lnSpc>
            </a:pPr>
            <a:r>
              <a:rPr lang="en-US" sz="5900" b="1" spc="-17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Packet Processing Flow : </a:t>
            </a:r>
          </a:p>
          <a:p>
            <a:pPr algn="l">
              <a:lnSpc>
                <a:spcPts val="5544"/>
              </a:lnSpc>
            </a:pPr>
            <a:r>
              <a:rPr lang="en-US" sz="4400" b="1" spc="-132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NIC → ip_rcv() → NF_HOOK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912618" y="2992188"/>
            <a:ext cx="8363529" cy="6230829"/>
          </a:xfrm>
          <a:custGeom>
            <a:avLst/>
            <a:gdLst/>
            <a:ahLst/>
            <a:cxnLst/>
            <a:rect l="l" t="t" r="r" b="b"/>
            <a:pathLst>
              <a:path w="8363529" h="6230829">
                <a:moveTo>
                  <a:pt x="0" y="0"/>
                </a:moveTo>
                <a:lnTo>
                  <a:pt x="8363529" y="0"/>
                </a:lnTo>
                <a:lnTo>
                  <a:pt x="8363529" y="6230829"/>
                </a:lnTo>
                <a:lnTo>
                  <a:pt x="0" y="6230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982796" y="1257103"/>
            <a:ext cx="14586701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nf_hook_slow()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58262" y="3318843"/>
            <a:ext cx="5727062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300" b="1" spc="-23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ACCEPT: Packet allowed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58598" y="4672533"/>
            <a:ext cx="5727062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 b="1" spc="-23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DROP: Packet discarded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59272" y="6809382"/>
            <a:ext cx="5727062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 b="1" spc="-23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QUEUE: Sent to user space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58430" y="3879922"/>
            <a:ext cx="648408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Proceeds to the next hook.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58262" y="5236487"/>
            <a:ext cx="6484080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Memory freed via kfree_skb(). Function exits immediately (subsequent hooks not executed).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59608" y="7370722"/>
            <a:ext cx="648408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Handled by NFQUEUE system via nf_queue().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59608" y="8553092"/>
            <a:ext cx="5727062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 b="1" spc="-23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DEFAULT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59776" y="9110622"/>
            <a:ext cx="648408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Exception handling for undefined verdicts.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50506" y="2712788"/>
            <a:ext cx="5727062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Verdict Branching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83782" y="4388352"/>
            <a:ext cx="5743777" cy="223222"/>
            <a:chOff x="0" y="0"/>
            <a:chExt cx="1103244" cy="428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03244" cy="42876"/>
            </a:xfrm>
            <a:custGeom>
              <a:avLst/>
              <a:gdLst/>
              <a:ahLst/>
              <a:cxnLst/>
              <a:rect l="l" t="t" r="r" b="b"/>
              <a:pathLst>
                <a:path w="1103244" h="42876">
                  <a:moveTo>
                    <a:pt x="0" y="0"/>
                  </a:moveTo>
                  <a:lnTo>
                    <a:pt x="1103244" y="0"/>
                  </a:lnTo>
                  <a:lnTo>
                    <a:pt x="1103244" y="42876"/>
                  </a:lnTo>
                  <a:lnTo>
                    <a:pt x="0" y="428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03244" cy="80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366038"/>
            <a:ext cx="6474179" cy="1003498"/>
          </a:xfrm>
          <a:custGeom>
            <a:avLst/>
            <a:gdLst/>
            <a:ahLst/>
            <a:cxnLst/>
            <a:rect l="l" t="t" r="r" b="b"/>
            <a:pathLst>
              <a:path w="6474179" h="1003498">
                <a:moveTo>
                  <a:pt x="0" y="0"/>
                </a:moveTo>
                <a:lnTo>
                  <a:pt x="6474179" y="0"/>
                </a:lnTo>
                <a:lnTo>
                  <a:pt x="6474179" y="1003498"/>
                </a:lnTo>
                <a:lnTo>
                  <a:pt x="0" y="1003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8700" y="3750536"/>
            <a:ext cx="6992349" cy="4728576"/>
          </a:xfrm>
          <a:custGeom>
            <a:avLst/>
            <a:gdLst/>
            <a:ahLst/>
            <a:cxnLst/>
            <a:rect l="l" t="t" r="r" b="b"/>
            <a:pathLst>
              <a:path w="6992349" h="4728576">
                <a:moveTo>
                  <a:pt x="0" y="0"/>
                </a:moveTo>
                <a:lnTo>
                  <a:pt x="6992349" y="0"/>
                </a:lnTo>
                <a:lnTo>
                  <a:pt x="6992349" y="4728576"/>
                </a:lnTo>
                <a:lnTo>
                  <a:pt x="0" y="4728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679234" y="2867787"/>
            <a:ext cx="3930471" cy="404653"/>
            <a:chOff x="0" y="0"/>
            <a:chExt cx="754950" cy="777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4950" cy="77724"/>
            </a:xfrm>
            <a:custGeom>
              <a:avLst/>
              <a:gdLst/>
              <a:ahLst/>
              <a:cxnLst/>
              <a:rect l="l" t="t" r="r" b="b"/>
              <a:pathLst>
                <a:path w="754950" h="77724">
                  <a:moveTo>
                    <a:pt x="0" y="0"/>
                  </a:moveTo>
                  <a:lnTo>
                    <a:pt x="754950" y="0"/>
                  </a:lnTo>
                  <a:lnTo>
                    <a:pt x="754950" y="77724"/>
                  </a:lnTo>
                  <a:lnTo>
                    <a:pt x="0" y="777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54950" cy="115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03519" y="4183277"/>
            <a:ext cx="3953382" cy="267187"/>
            <a:chOff x="0" y="0"/>
            <a:chExt cx="759351" cy="51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59351" cy="51320"/>
            </a:xfrm>
            <a:custGeom>
              <a:avLst/>
              <a:gdLst/>
              <a:ahLst/>
              <a:cxnLst/>
              <a:rect l="l" t="t" r="r" b="b"/>
              <a:pathLst>
                <a:path w="759351" h="51320">
                  <a:moveTo>
                    <a:pt x="0" y="0"/>
                  </a:moveTo>
                  <a:lnTo>
                    <a:pt x="759351" y="0"/>
                  </a:lnTo>
                  <a:lnTo>
                    <a:pt x="759351" y="51320"/>
                  </a:lnTo>
                  <a:lnTo>
                    <a:pt x="0" y="51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59351" cy="8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276147" y="4794248"/>
            <a:ext cx="5913280" cy="1017096"/>
          </a:xfrm>
          <a:custGeom>
            <a:avLst/>
            <a:gdLst/>
            <a:ahLst/>
            <a:cxnLst/>
            <a:rect l="l" t="t" r="r" b="b"/>
            <a:pathLst>
              <a:path w="5913280" h="1017096">
                <a:moveTo>
                  <a:pt x="0" y="0"/>
                </a:moveTo>
                <a:lnTo>
                  <a:pt x="5913280" y="0"/>
                </a:lnTo>
                <a:lnTo>
                  <a:pt x="5913280" y="1017096"/>
                </a:lnTo>
                <a:lnTo>
                  <a:pt x="0" y="1017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01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982796" y="1257103"/>
            <a:ext cx="14586701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Analysis after nf_hook_slow()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741621" y="5429603"/>
            <a:ext cx="3953382" cy="381742"/>
            <a:chOff x="0" y="0"/>
            <a:chExt cx="759351" cy="7332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9351" cy="73324"/>
            </a:xfrm>
            <a:custGeom>
              <a:avLst/>
              <a:gdLst/>
              <a:ahLst/>
              <a:cxnLst/>
              <a:rect l="l" t="t" r="r" b="b"/>
              <a:pathLst>
                <a:path w="759351" h="73324">
                  <a:moveTo>
                    <a:pt x="0" y="0"/>
                  </a:moveTo>
                  <a:lnTo>
                    <a:pt x="759351" y="0"/>
                  </a:lnTo>
                  <a:lnTo>
                    <a:pt x="759351" y="73324"/>
                  </a:lnTo>
                  <a:lnTo>
                    <a:pt x="0" y="733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D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59351" cy="111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25061" y="1076128"/>
            <a:ext cx="1533423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Connection Tracking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304404"/>
            <a:ext cx="806961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 spc="-3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nf_conntrack_in()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26274"/>
            <a:ext cx="8767892" cy="452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Tuple-based Identification: Uses 5-tuple (Source IP/Port, Dest IP/Port, Protocol).</a:t>
            </a: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Hash Table Search: Calculates hash using hash_conntrack_raw() and searches buckets.</a:t>
            </a: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RCU Concurrency Control: Read operations are protected by RCU to minimize lock overhead.</a:t>
            </a: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Protocol-specific Processing: Handles TCP state machine, UDP timeouts, etc.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0948" y="3265793"/>
            <a:ext cx="5727062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Core Role: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1116" y="3845922"/>
            <a:ext cx="7827200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The entry point for Connection Tracking in Netfilter.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Checks if a packet belongs to an existing connection and manages its state.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1116" y="5236384"/>
            <a:ext cx="5727062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Key Features: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74883" y="2942579"/>
            <a:ext cx="5950001" cy="73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7" lvl="1" indent="-248289" algn="just">
              <a:lnSpc>
                <a:spcPts val="2990"/>
              </a:lnSpc>
              <a:buAutoNum type="arabicPeriod"/>
            </a:pPr>
            <a:r>
              <a:rPr lang="en-US" sz="2300" b="1" spc="-23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Extract Connection Tuple from Socket Buffer (skb)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74883" y="4543283"/>
            <a:ext cx="7255790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8288" lvl="1" algn="l">
              <a:lnSpc>
                <a:spcPts val="2990"/>
              </a:lnSpc>
            </a:pPr>
            <a:r>
              <a:rPr lang="en-US" sz="2300" b="1" spc="-23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2.Search for Existing Connection in Hash Table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74883" y="5697078"/>
            <a:ext cx="5727062" cy="75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8288" lvl="1" algn="l">
              <a:lnSpc>
                <a:spcPts val="2990"/>
              </a:lnSpc>
            </a:pPr>
            <a:r>
              <a:rPr lang="en-US" sz="2300" b="1" spc="-23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3.If Existing: Update State &amp; Return; If New: Create &amp; Validate Protocol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74715" y="6801342"/>
            <a:ext cx="5727062" cy="75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8288" lvl="1" algn="l">
              <a:lnSpc>
                <a:spcPts val="2990"/>
              </a:lnSpc>
            </a:pPr>
            <a:r>
              <a:rPr lang="en-US" sz="2300" b="1" spc="-23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4.Process Packet based on Protocol &amp; Return Result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74883" y="3799193"/>
            <a:ext cx="648408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(Source/Destination IP/Port, Protocol)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75052" y="5105258"/>
            <a:ext cx="648408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__nf_conntrack_find_get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74883" y="7696057"/>
            <a:ext cx="648408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TCP/UDP/ICMP, etc.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74547" y="8436804"/>
            <a:ext cx="5727062" cy="75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8288" lvl="1" algn="l">
              <a:lnSpc>
                <a:spcPts val="2990"/>
              </a:lnSpc>
            </a:pPr>
            <a:r>
              <a:rPr lang="en-US" sz="2300" b="1" spc="-23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5.Confirm and Insert into Table at Confirm Hook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74547" y="9227995"/>
            <a:ext cx="648408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__nf_conntrack_confirm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92180" y="2313929"/>
            <a:ext cx="528093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900"/>
              </a:lnSpc>
              <a:buFont typeface="Arial"/>
              <a:buChar char="•"/>
            </a:pPr>
            <a:r>
              <a:rPr lang="en-US" sz="3000" b="1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Key Processing Steps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3230</Words>
  <Application>Microsoft Macintosh PowerPoint</Application>
  <PresentationFormat>사용자 지정</PresentationFormat>
  <Paragraphs>367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Cabin Bold</vt:lpstr>
      <vt:lpstr>Arial</vt:lpstr>
      <vt:lpstr>Tlab 돋움 레귤러</vt:lpstr>
      <vt:lpstr>Tlab 돋움 레귤러 Bold</vt:lpstr>
      <vt:lpstr>Calibri</vt:lpstr>
      <vt:lpstr>Cabin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 리눅스 커널 Netfilter 코드 분석 및 개선 Connection Tracking Lock 경합 해소를 통한 성능 최적화 주제 Netfilter Connection Tracking 락 경합 분석 및 개선 개선방법 동적 스핀락 구현 / Per-Bucket Lock 구현 성과 락 경합 완화 및 CPU 효율성 향상</dc:title>
  <cp:lastModifiedBy>권용빈</cp:lastModifiedBy>
  <cp:revision>7</cp:revision>
  <dcterms:created xsi:type="dcterms:W3CDTF">2006-08-16T00:00:00Z</dcterms:created>
  <dcterms:modified xsi:type="dcterms:W3CDTF">2025-12-09T07:32:43Z</dcterms:modified>
  <dc:identifier>DAG6izBEU2E</dc:identifier>
</cp:coreProperties>
</file>